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Nunito Sans Semi-Bold" charset="1" panose="00000700000000000000"/>
      <p:regular r:id="rId35"/>
    </p:embeddedFont>
    <p:embeddedFont>
      <p:font typeface="Nunito Sans Heavy" charset="1" panose="00000A00000000000000"/>
      <p:regular r:id="rId36"/>
    </p:embeddedFont>
    <p:embeddedFont>
      <p:font typeface="Nunito Sans" charset="1" panose="00000500000000000000"/>
      <p:regular r:id="rId37"/>
    </p:embeddedFont>
    <p:embeddedFont>
      <p:font typeface="Nunito Sans Bold" charset="1" panose="00000800000000000000"/>
      <p:regular r:id="rId38"/>
    </p:embeddedFont>
    <p:embeddedFont>
      <p:font typeface="Open Sans Bold" charset="1" panose="020B0806030504020204"/>
      <p:regular r:id="rId39"/>
    </p:embeddedFont>
    <p:embeddedFont>
      <p:font typeface="Open Sans" charset="1" panose="020B0606030504020204"/>
      <p:regular r:id="rId40"/>
    </p:embeddedFont>
    <p:embeddedFont>
      <p:font typeface="Arimo Bold" charset="1" panose="020B0704020202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4" id="4"/>
          <p:cNvSpPr/>
          <p:nvPr/>
        </p:nvSpPr>
        <p:spPr>
          <a:xfrm rot="0">
            <a:off x="1028700" y="3194902"/>
            <a:ext cx="12501648" cy="3399135"/>
          </a:xfrm>
          <a:prstGeom prst="rect">
            <a:avLst/>
          </a:prstGeom>
          <a:solidFill>
            <a:srgbClr val="FFFFFF"/>
          </a:solidFill>
        </p:spPr>
      </p:sp>
      <p:sp>
        <p:nvSpPr>
          <p:cNvPr name="AutoShape 5" id="5"/>
          <p:cNvSpPr/>
          <p:nvPr/>
        </p:nvSpPr>
        <p:spPr>
          <a:xfrm rot="0">
            <a:off x="0" y="9207655"/>
            <a:ext cx="18288000" cy="1079345"/>
          </a:xfrm>
          <a:prstGeom prst="rect">
            <a:avLst/>
          </a:prstGeom>
          <a:solidFill>
            <a:srgbClr val="CCBAB0"/>
          </a:solidFill>
        </p:spPr>
      </p:sp>
      <p:grpSp>
        <p:nvGrpSpPr>
          <p:cNvPr name="Group 6" id="6"/>
          <p:cNvGrpSpPr/>
          <p:nvPr/>
        </p:nvGrpSpPr>
        <p:grpSpPr>
          <a:xfrm rot="0">
            <a:off x="1635969" y="3556842"/>
            <a:ext cx="11287110" cy="2227580"/>
            <a:chOff x="0" y="0"/>
            <a:chExt cx="15049480" cy="2970107"/>
          </a:xfrm>
        </p:grpSpPr>
        <p:sp>
          <p:nvSpPr>
            <p:cNvPr name="TextBox 7" id="7"/>
            <p:cNvSpPr txBox="true"/>
            <p:nvPr/>
          </p:nvSpPr>
          <p:spPr>
            <a:xfrm rot="0">
              <a:off x="0" y="2411942"/>
              <a:ext cx="10746067" cy="558165"/>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Apresentação dos desenvolvedores e tópicos.</a:t>
              </a:r>
            </a:p>
          </p:txBody>
        </p:sp>
        <p:sp>
          <p:nvSpPr>
            <p:cNvPr name="TextBox 8" id="8"/>
            <p:cNvSpPr txBox="true"/>
            <p:nvPr/>
          </p:nvSpPr>
          <p:spPr>
            <a:xfrm rot="0">
              <a:off x="0" y="-47625"/>
              <a:ext cx="15049480" cy="1160992"/>
            </a:xfrm>
            <a:prstGeom prst="rect">
              <a:avLst/>
            </a:prstGeom>
          </p:spPr>
          <p:txBody>
            <a:bodyPr anchor="t" rtlCol="false" tIns="0" lIns="0" bIns="0" rIns="0">
              <a:spAutoFit/>
            </a:bodyPr>
            <a:lstStyle/>
            <a:p>
              <a:pPr algn="l">
                <a:lnSpc>
                  <a:spcPts val="7149"/>
                </a:lnSpc>
              </a:pPr>
              <a:r>
                <a:rPr lang="en-US" sz="5499">
                  <a:solidFill>
                    <a:srgbClr val="937F74"/>
                  </a:solidFill>
                  <a:latin typeface="Nunito Sans Heavy"/>
                </a:rPr>
                <a:t>PORTAL DE VENDA DE IMÓVEIS</a:t>
              </a:r>
            </a:p>
          </p:txBody>
        </p:sp>
        <p:sp>
          <p:nvSpPr>
            <p:cNvPr name="TextBox 9" id="9"/>
            <p:cNvSpPr txBox="true"/>
            <p:nvPr/>
          </p:nvSpPr>
          <p:spPr>
            <a:xfrm rot="0">
              <a:off x="0" y="1065742"/>
              <a:ext cx="15049480" cy="962025"/>
            </a:xfrm>
            <a:prstGeom prst="rect">
              <a:avLst/>
            </a:prstGeom>
          </p:spPr>
          <p:txBody>
            <a:bodyPr anchor="t" rtlCol="false" tIns="0" lIns="0" bIns="0" rIns="0">
              <a:spAutoFit/>
            </a:bodyPr>
            <a:lstStyle/>
            <a:p>
              <a:pPr algn="l">
                <a:lnSpc>
                  <a:spcPts val="5850"/>
                </a:lnSpc>
              </a:pPr>
              <a:r>
                <a:rPr lang="en-US" sz="4500">
                  <a:solidFill>
                    <a:srgbClr val="937F74">
                      <a:alpha val="69804"/>
                    </a:srgbClr>
                  </a:solidFill>
                  <a:latin typeface="Nunito Sans Heavy"/>
                </a:rPr>
                <a:t>IMOBILLE ON</a:t>
              </a:r>
            </a:p>
          </p:txBody>
        </p:sp>
        <p:sp>
          <p:nvSpPr>
            <p:cNvPr name="AutoShape 10" id="10"/>
            <p:cNvSpPr/>
            <p:nvPr/>
          </p:nvSpPr>
          <p:spPr>
            <a:xfrm>
              <a:off x="0" y="2243667"/>
              <a:ext cx="10746067" cy="0"/>
            </a:xfrm>
            <a:prstGeom prst="line">
              <a:avLst/>
            </a:prstGeom>
            <a:ln cap="flat" w="50800">
              <a:solidFill>
                <a:srgbClr val="CCBAB0"/>
              </a:solidFill>
              <a:prstDash val="solid"/>
              <a:headEnd type="none" len="sm" w="sm"/>
              <a:tailEnd type="none" len="sm" w="sm"/>
            </a:ln>
          </p:spPr>
        </p:sp>
      </p:grpSp>
      <p:sp>
        <p:nvSpPr>
          <p:cNvPr name="TextBox 11" id="11"/>
          <p:cNvSpPr txBox="true"/>
          <p:nvPr/>
        </p:nvSpPr>
        <p:spPr>
          <a:xfrm rot="0">
            <a:off x="8746446" y="95501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12" id="12"/>
          <p:cNvGrpSpPr/>
          <p:nvPr/>
        </p:nvGrpSpPr>
        <p:grpSpPr>
          <a:xfrm rot="0">
            <a:off x="17259300" y="279957"/>
            <a:ext cx="748743" cy="7487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a:t>
              </a:r>
            </a:p>
          </p:txBody>
        </p:sp>
      </p:grpSp>
      <p:sp>
        <p:nvSpPr>
          <p:cNvPr name="AutoShape 15" id="15"/>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26705"/>
            <a:ext cx="18288000" cy="1060295"/>
            <a:chOff x="0" y="0"/>
            <a:chExt cx="24384000" cy="1413727"/>
          </a:xfrm>
        </p:grpSpPr>
        <p:sp>
          <p:nvSpPr>
            <p:cNvPr name="AutoShape 3" id="3"/>
            <p:cNvSpPr/>
            <p:nvPr/>
          </p:nvSpPr>
          <p:spPr>
            <a:xfrm rot="0">
              <a:off x="0" y="0"/>
              <a:ext cx="24384000" cy="1413727"/>
            </a:xfrm>
            <a:prstGeom prst="rect">
              <a:avLst/>
            </a:prstGeom>
            <a:solidFill>
              <a:srgbClr val="CCBAB0"/>
            </a:solidFill>
          </p:spPr>
        </p:sp>
        <p:sp>
          <p:nvSpPr>
            <p:cNvPr name="TextBox 4" id="4"/>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Contexto</a:t>
              </a:r>
            </a:p>
          </p:txBody>
        </p:sp>
        <p:sp>
          <p:nvSpPr>
            <p:cNvPr name="TextBox 5" id="5"/>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grpSp>
        <p:nvGrpSpPr>
          <p:cNvPr name="Group 6" id="6"/>
          <p:cNvGrpSpPr/>
          <p:nvPr/>
        </p:nvGrpSpPr>
        <p:grpSpPr>
          <a:xfrm rot="0">
            <a:off x="17259300" y="279957"/>
            <a:ext cx="748743" cy="7487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10</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0" id="10"/>
          <p:cNvGrpSpPr/>
          <p:nvPr/>
        </p:nvGrpSpPr>
        <p:grpSpPr>
          <a:xfrm rot="0">
            <a:off x="1198360" y="2049216"/>
            <a:ext cx="7248720" cy="647393"/>
            <a:chOff x="0" y="0"/>
            <a:chExt cx="1909128" cy="170507"/>
          </a:xfrm>
        </p:grpSpPr>
        <p:sp>
          <p:nvSpPr>
            <p:cNvPr name="Freeform 11" id="11"/>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12" id="12"/>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Administrador - cadastrar moderador;</a:t>
              </a:r>
            </a:p>
          </p:txBody>
        </p:sp>
      </p:grpSp>
      <p:sp>
        <p:nvSpPr>
          <p:cNvPr name="TextBox 13" id="13"/>
          <p:cNvSpPr txBox="true"/>
          <p:nvPr/>
        </p:nvSpPr>
        <p:spPr>
          <a:xfrm rot="0">
            <a:off x="1028700" y="749578"/>
            <a:ext cx="7082332" cy="751840"/>
          </a:xfrm>
          <a:prstGeom prst="rect">
            <a:avLst/>
          </a:prstGeom>
        </p:spPr>
        <p:txBody>
          <a:bodyPr anchor="t" rtlCol="false" tIns="0" lIns="0" bIns="0" rIns="0">
            <a:spAutoFit/>
          </a:bodyPr>
          <a:lstStyle/>
          <a:p>
            <a:pPr algn="l">
              <a:lnSpc>
                <a:spcPts val="5600"/>
              </a:lnSpc>
            </a:pPr>
            <a:r>
              <a:rPr lang="en-US" sz="5600">
                <a:solidFill>
                  <a:srgbClr val="937F74"/>
                </a:solidFill>
                <a:latin typeface="Nunito Sans Heavy"/>
              </a:rPr>
              <a:t>Funcionalidades</a:t>
            </a:r>
          </a:p>
        </p:txBody>
      </p:sp>
      <p:grpSp>
        <p:nvGrpSpPr>
          <p:cNvPr name="Group 14" id="14"/>
          <p:cNvGrpSpPr/>
          <p:nvPr/>
        </p:nvGrpSpPr>
        <p:grpSpPr>
          <a:xfrm rot="0">
            <a:off x="1198360" y="2791859"/>
            <a:ext cx="7248720" cy="647393"/>
            <a:chOff x="0" y="0"/>
            <a:chExt cx="1909128" cy="170507"/>
          </a:xfrm>
        </p:grpSpPr>
        <p:sp>
          <p:nvSpPr>
            <p:cNvPr name="Freeform 15" id="15"/>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16" id="16"/>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Administrador - deletar moderador;</a:t>
              </a:r>
            </a:p>
          </p:txBody>
        </p:sp>
      </p:grpSp>
      <p:grpSp>
        <p:nvGrpSpPr>
          <p:cNvPr name="Group 17" id="17"/>
          <p:cNvGrpSpPr/>
          <p:nvPr/>
        </p:nvGrpSpPr>
        <p:grpSpPr>
          <a:xfrm rot="0">
            <a:off x="1198360" y="3534503"/>
            <a:ext cx="7248720" cy="647393"/>
            <a:chOff x="0" y="0"/>
            <a:chExt cx="1909128" cy="170507"/>
          </a:xfrm>
        </p:grpSpPr>
        <p:sp>
          <p:nvSpPr>
            <p:cNvPr name="Freeform 18" id="18"/>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19" id="19"/>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Moderador - bloquear anúncio;</a:t>
              </a:r>
            </a:p>
          </p:txBody>
        </p:sp>
      </p:grpSp>
      <p:grpSp>
        <p:nvGrpSpPr>
          <p:cNvPr name="Group 20" id="20"/>
          <p:cNvGrpSpPr/>
          <p:nvPr/>
        </p:nvGrpSpPr>
        <p:grpSpPr>
          <a:xfrm rot="0">
            <a:off x="1198360" y="4277146"/>
            <a:ext cx="7248720" cy="647393"/>
            <a:chOff x="0" y="0"/>
            <a:chExt cx="1909128" cy="170507"/>
          </a:xfrm>
        </p:grpSpPr>
        <p:sp>
          <p:nvSpPr>
            <p:cNvPr name="Freeform 21" id="21"/>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22" id="22"/>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Moderador - bloquear usuário;</a:t>
              </a:r>
            </a:p>
          </p:txBody>
        </p:sp>
      </p:grpSp>
      <p:grpSp>
        <p:nvGrpSpPr>
          <p:cNvPr name="Group 23" id="23"/>
          <p:cNvGrpSpPr/>
          <p:nvPr/>
        </p:nvGrpSpPr>
        <p:grpSpPr>
          <a:xfrm rot="0">
            <a:off x="1198360" y="5019790"/>
            <a:ext cx="7248720" cy="647393"/>
            <a:chOff x="0" y="0"/>
            <a:chExt cx="1909128" cy="170507"/>
          </a:xfrm>
        </p:grpSpPr>
        <p:sp>
          <p:nvSpPr>
            <p:cNvPr name="Freeform 24" id="24"/>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25" id="25"/>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Moderador - deletar anúncio;</a:t>
              </a:r>
            </a:p>
          </p:txBody>
        </p:sp>
      </p:grpSp>
      <p:grpSp>
        <p:nvGrpSpPr>
          <p:cNvPr name="Group 26" id="26"/>
          <p:cNvGrpSpPr/>
          <p:nvPr/>
        </p:nvGrpSpPr>
        <p:grpSpPr>
          <a:xfrm rot="0">
            <a:off x="1198360" y="5762433"/>
            <a:ext cx="7248720" cy="647393"/>
            <a:chOff x="0" y="0"/>
            <a:chExt cx="1909128" cy="170507"/>
          </a:xfrm>
        </p:grpSpPr>
        <p:sp>
          <p:nvSpPr>
            <p:cNvPr name="Freeform 27" id="27"/>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28" id="28"/>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Moderador - deletar usuário;</a:t>
              </a:r>
            </a:p>
          </p:txBody>
        </p:sp>
      </p:grpSp>
      <p:grpSp>
        <p:nvGrpSpPr>
          <p:cNvPr name="Group 29" id="29"/>
          <p:cNvGrpSpPr/>
          <p:nvPr/>
        </p:nvGrpSpPr>
        <p:grpSpPr>
          <a:xfrm rot="0">
            <a:off x="1198360" y="6505076"/>
            <a:ext cx="7248720" cy="647393"/>
            <a:chOff x="0" y="0"/>
            <a:chExt cx="1909128" cy="170507"/>
          </a:xfrm>
        </p:grpSpPr>
        <p:sp>
          <p:nvSpPr>
            <p:cNvPr name="Freeform 30" id="30"/>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31" id="31"/>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Moderador - enviar e-mail;</a:t>
              </a:r>
            </a:p>
          </p:txBody>
        </p:sp>
      </p:grpSp>
      <p:grpSp>
        <p:nvGrpSpPr>
          <p:cNvPr name="Group 32" id="32"/>
          <p:cNvGrpSpPr/>
          <p:nvPr/>
        </p:nvGrpSpPr>
        <p:grpSpPr>
          <a:xfrm rot="0">
            <a:off x="1198360" y="7247420"/>
            <a:ext cx="7248720" cy="647393"/>
            <a:chOff x="0" y="0"/>
            <a:chExt cx="1909128" cy="170507"/>
          </a:xfrm>
        </p:grpSpPr>
        <p:sp>
          <p:nvSpPr>
            <p:cNvPr name="Freeform 33" id="33"/>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34" id="34"/>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Moderador - gerar relatório;</a:t>
              </a:r>
            </a:p>
          </p:txBody>
        </p:sp>
      </p:grpSp>
      <p:grpSp>
        <p:nvGrpSpPr>
          <p:cNvPr name="Group 35" id="35"/>
          <p:cNvGrpSpPr/>
          <p:nvPr/>
        </p:nvGrpSpPr>
        <p:grpSpPr>
          <a:xfrm rot="0">
            <a:off x="1198360" y="7990063"/>
            <a:ext cx="7248720" cy="647393"/>
            <a:chOff x="0" y="0"/>
            <a:chExt cx="1909128" cy="170507"/>
          </a:xfrm>
        </p:grpSpPr>
        <p:sp>
          <p:nvSpPr>
            <p:cNvPr name="Freeform 36" id="36"/>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37" id="37"/>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Usuário - cadastrar anúncio;</a:t>
              </a:r>
            </a:p>
          </p:txBody>
        </p:sp>
      </p:grpSp>
      <p:grpSp>
        <p:nvGrpSpPr>
          <p:cNvPr name="Group 38" id="38"/>
          <p:cNvGrpSpPr/>
          <p:nvPr/>
        </p:nvGrpSpPr>
        <p:grpSpPr>
          <a:xfrm rot="0">
            <a:off x="9606763" y="2049216"/>
            <a:ext cx="7248720" cy="647393"/>
            <a:chOff x="0" y="0"/>
            <a:chExt cx="1909128" cy="170507"/>
          </a:xfrm>
        </p:grpSpPr>
        <p:sp>
          <p:nvSpPr>
            <p:cNvPr name="Freeform 39" id="39"/>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40" id="40"/>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Usuário - contactar anunciante;</a:t>
              </a:r>
            </a:p>
          </p:txBody>
        </p:sp>
      </p:grpSp>
      <p:grpSp>
        <p:nvGrpSpPr>
          <p:cNvPr name="Group 41" id="41"/>
          <p:cNvGrpSpPr/>
          <p:nvPr/>
        </p:nvGrpSpPr>
        <p:grpSpPr>
          <a:xfrm rot="0">
            <a:off x="9606763" y="2791859"/>
            <a:ext cx="7248720" cy="647393"/>
            <a:chOff x="0" y="0"/>
            <a:chExt cx="1909128" cy="170507"/>
          </a:xfrm>
        </p:grpSpPr>
        <p:sp>
          <p:nvSpPr>
            <p:cNvPr name="Freeform 42" id="42"/>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43" id="43"/>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Usuário - deletar anúncio próprio;</a:t>
              </a:r>
            </a:p>
          </p:txBody>
        </p:sp>
      </p:grpSp>
      <p:grpSp>
        <p:nvGrpSpPr>
          <p:cNvPr name="Group 44" id="44"/>
          <p:cNvGrpSpPr/>
          <p:nvPr/>
        </p:nvGrpSpPr>
        <p:grpSpPr>
          <a:xfrm rot="0">
            <a:off x="9606763" y="4277146"/>
            <a:ext cx="7248720" cy="647393"/>
            <a:chOff x="0" y="0"/>
            <a:chExt cx="1909128" cy="170507"/>
          </a:xfrm>
        </p:grpSpPr>
        <p:sp>
          <p:nvSpPr>
            <p:cNvPr name="Freeform 45" id="45"/>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46" id="46"/>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Usuário - desfavoritar anúncio;</a:t>
              </a:r>
            </a:p>
          </p:txBody>
        </p:sp>
      </p:grpSp>
      <p:grpSp>
        <p:nvGrpSpPr>
          <p:cNvPr name="Group 47" id="47"/>
          <p:cNvGrpSpPr/>
          <p:nvPr/>
        </p:nvGrpSpPr>
        <p:grpSpPr>
          <a:xfrm rot="0">
            <a:off x="9606763" y="6504777"/>
            <a:ext cx="7248720" cy="647393"/>
            <a:chOff x="0" y="0"/>
            <a:chExt cx="1909128" cy="170507"/>
          </a:xfrm>
        </p:grpSpPr>
        <p:sp>
          <p:nvSpPr>
            <p:cNvPr name="Freeform 48" id="48"/>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49" id="49"/>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Usuário - editar anúncio próprio;</a:t>
              </a:r>
            </a:p>
          </p:txBody>
        </p:sp>
      </p:grpSp>
      <p:grpSp>
        <p:nvGrpSpPr>
          <p:cNvPr name="Group 50" id="50"/>
          <p:cNvGrpSpPr/>
          <p:nvPr/>
        </p:nvGrpSpPr>
        <p:grpSpPr>
          <a:xfrm rot="0">
            <a:off x="9606763" y="5019490"/>
            <a:ext cx="7248720" cy="647393"/>
            <a:chOff x="0" y="0"/>
            <a:chExt cx="1909128" cy="170507"/>
          </a:xfrm>
        </p:grpSpPr>
        <p:sp>
          <p:nvSpPr>
            <p:cNvPr name="Freeform 51" id="51"/>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52" id="52"/>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Usuário - editar cadastro;</a:t>
              </a:r>
            </a:p>
          </p:txBody>
        </p:sp>
      </p:grpSp>
      <p:grpSp>
        <p:nvGrpSpPr>
          <p:cNvPr name="Group 53" id="53"/>
          <p:cNvGrpSpPr/>
          <p:nvPr/>
        </p:nvGrpSpPr>
        <p:grpSpPr>
          <a:xfrm rot="0">
            <a:off x="9606763" y="5762133"/>
            <a:ext cx="7248720" cy="647393"/>
            <a:chOff x="0" y="0"/>
            <a:chExt cx="1909128" cy="170507"/>
          </a:xfrm>
        </p:grpSpPr>
        <p:sp>
          <p:nvSpPr>
            <p:cNvPr name="Freeform 54" id="54"/>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55" id="55"/>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Usuário - efetuar login;</a:t>
              </a:r>
            </a:p>
          </p:txBody>
        </p:sp>
      </p:grpSp>
      <p:grpSp>
        <p:nvGrpSpPr>
          <p:cNvPr name="Group 56" id="56"/>
          <p:cNvGrpSpPr/>
          <p:nvPr/>
        </p:nvGrpSpPr>
        <p:grpSpPr>
          <a:xfrm rot="0">
            <a:off x="9606763" y="3534503"/>
            <a:ext cx="7248720" cy="647393"/>
            <a:chOff x="0" y="0"/>
            <a:chExt cx="1909128" cy="170507"/>
          </a:xfrm>
        </p:grpSpPr>
        <p:sp>
          <p:nvSpPr>
            <p:cNvPr name="Freeform 57" id="57"/>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58" id="58"/>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Usuário - favoritar anúncio;</a:t>
              </a:r>
            </a:p>
          </p:txBody>
        </p:sp>
      </p:grpSp>
      <p:grpSp>
        <p:nvGrpSpPr>
          <p:cNvPr name="Group 59" id="59"/>
          <p:cNvGrpSpPr/>
          <p:nvPr/>
        </p:nvGrpSpPr>
        <p:grpSpPr>
          <a:xfrm rot="0">
            <a:off x="9606763" y="7247420"/>
            <a:ext cx="7248720" cy="647393"/>
            <a:chOff x="0" y="0"/>
            <a:chExt cx="1909128" cy="170507"/>
          </a:xfrm>
        </p:grpSpPr>
        <p:sp>
          <p:nvSpPr>
            <p:cNvPr name="Freeform 60" id="60"/>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61" id="61"/>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Visitante - efetuar cadastro;</a:t>
              </a:r>
            </a:p>
          </p:txBody>
        </p:sp>
      </p:grpSp>
      <p:grpSp>
        <p:nvGrpSpPr>
          <p:cNvPr name="Group 62" id="62"/>
          <p:cNvGrpSpPr/>
          <p:nvPr/>
        </p:nvGrpSpPr>
        <p:grpSpPr>
          <a:xfrm rot="0">
            <a:off x="9606763" y="7990063"/>
            <a:ext cx="7248720" cy="647393"/>
            <a:chOff x="0" y="0"/>
            <a:chExt cx="1909128" cy="170507"/>
          </a:xfrm>
        </p:grpSpPr>
        <p:sp>
          <p:nvSpPr>
            <p:cNvPr name="Freeform 63" id="63"/>
            <p:cNvSpPr/>
            <p:nvPr/>
          </p:nvSpPr>
          <p:spPr>
            <a:xfrm flipH="false" flipV="false" rot="0">
              <a:off x="0" y="0"/>
              <a:ext cx="1909128" cy="170507"/>
            </a:xfrm>
            <a:custGeom>
              <a:avLst/>
              <a:gdLst/>
              <a:ahLst/>
              <a:cxnLst/>
              <a:rect r="r" b="b" t="t" l="l"/>
              <a:pathLst>
                <a:path h="170507" w="1909128">
                  <a:moveTo>
                    <a:pt x="54470" y="0"/>
                  </a:moveTo>
                  <a:lnTo>
                    <a:pt x="1854658" y="0"/>
                  </a:lnTo>
                  <a:cubicBezTo>
                    <a:pt x="1869104" y="0"/>
                    <a:pt x="1882959" y="5739"/>
                    <a:pt x="1893174" y="15954"/>
                  </a:cubicBezTo>
                  <a:cubicBezTo>
                    <a:pt x="1903389" y="26169"/>
                    <a:pt x="1909128" y="40024"/>
                    <a:pt x="1909128" y="54470"/>
                  </a:cubicBezTo>
                  <a:lnTo>
                    <a:pt x="1909128" y="116037"/>
                  </a:lnTo>
                  <a:cubicBezTo>
                    <a:pt x="1909128" y="130483"/>
                    <a:pt x="1903389" y="144338"/>
                    <a:pt x="1893174" y="154553"/>
                  </a:cubicBezTo>
                  <a:cubicBezTo>
                    <a:pt x="1882959" y="164768"/>
                    <a:pt x="1869104" y="170507"/>
                    <a:pt x="1854658" y="170507"/>
                  </a:cubicBezTo>
                  <a:lnTo>
                    <a:pt x="54470" y="170507"/>
                  </a:lnTo>
                  <a:cubicBezTo>
                    <a:pt x="40024" y="170507"/>
                    <a:pt x="26169" y="164768"/>
                    <a:pt x="15954" y="154553"/>
                  </a:cubicBezTo>
                  <a:cubicBezTo>
                    <a:pt x="5739" y="144338"/>
                    <a:pt x="0" y="130483"/>
                    <a:pt x="0" y="116037"/>
                  </a:cubicBezTo>
                  <a:lnTo>
                    <a:pt x="0" y="54470"/>
                  </a:lnTo>
                  <a:cubicBezTo>
                    <a:pt x="0" y="40024"/>
                    <a:pt x="5739" y="26169"/>
                    <a:pt x="15954" y="15954"/>
                  </a:cubicBezTo>
                  <a:cubicBezTo>
                    <a:pt x="26169" y="5739"/>
                    <a:pt x="40024" y="0"/>
                    <a:pt x="54470" y="0"/>
                  </a:cubicBezTo>
                  <a:close/>
                </a:path>
              </a:pathLst>
            </a:custGeom>
            <a:solidFill>
              <a:srgbClr val="CCBAB0"/>
            </a:solidFill>
          </p:spPr>
        </p:sp>
        <p:sp>
          <p:nvSpPr>
            <p:cNvPr name="TextBox 64" id="64"/>
            <p:cNvSpPr txBox="true"/>
            <p:nvPr/>
          </p:nvSpPr>
          <p:spPr>
            <a:xfrm>
              <a:off x="0" y="-38100"/>
              <a:ext cx="1909128" cy="208607"/>
            </a:xfrm>
            <a:prstGeom prst="rect">
              <a:avLst/>
            </a:prstGeom>
          </p:spPr>
          <p:txBody>
            <a:bodyPr anchor="ctr" rtlCol="false" tIns="50800" lIns="50800" bIns="50800" rIns="50800"/>
            <a:lstStyle/>
            <a:p>
              <a:pPr algn="ctr">
                <a:lnSpc>
                  <a:spcPts val="2940"/>
                </a:lnSpc>
              </a:pPr>
              <a:r>
                <a:rPr lang="en-US" sz="2100">
                  <a:solidFill>
                    <a:srgbClr val="FFFFFF"/>
                  </a:solidFill>
                  <a:latin typeface="Nunito Sans Semi-Bold"/>
                </a:rPr>
                <a:t>Visitante / Usuário - buscar anúncios;</a:t>
              </a:r>
            </a:p>
          </p:txBody>
        </p:sp>
      </p:grpSp>
      <p:sp>
        <p:nvSpPr>
          <p:cNvPr name="Freeform 65" id="65"/>
          <p:cNvSpPr/>
          <p:nvPr/>
        </p:nvSpPr>
        <p:spPr>
          <a:xfrm flipH="true" flipV="false" rot="0">
            <a:off x="15061330" y="-3914394"/>
            <a:ext cx="5893426" cy="6766981"/>
          </a:xfrm>
          <a:custGeom>
            <a:avLst/>
            <a:gdLst/>
            <a:ahLst/>
            <a:cxnLst/>
            <a:rect r="r" b="b" t="t" l="l"/>
            <a:pathLst>
              <a:path h="6766981" w="5893426">
                <a:moveTo>
                  <a:pt x="5893426" y="0"/>
                </a:moveTo>
                <a:lnTo>
                  <a:pt x="0" y="0"/>
                </a:lnTo>
                <a:lnTo>
                  <a:pt x="0" y="6766981"/>
                </a:lnTo>
                <a:lnTo>
                  <a:pt x="5893426" y="6766981"/>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TextBox 3" id="3"/>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4" id="4"/>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5" id="5"/>
          <p:cNvSpPr/>
          <p:nvPr/>
        </p:nvSpPr>
        <p:spPr>
          <a:xfrm rot="0">
            <a:off x="1028700" y="5043475"/>
            <a:ext cx="12501648" cy="1550562"/>
          </a:xfrm>
          <a:prstGeom prst="rect">
            <a:avLst/>
          </a:prstGeom>
          <a:solidFill>
            <a:srgbClr val="FFFFFF"/>
          </a:solidFill>
        </p:spPr>
      </p:sp>
      <p:sp>
        <p:nvSpPr>
          <p:cNvPr name="TextBox 6" id="6"/>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Definição por telas da plataforma.</a:t>
            </a:r>
          </a:p>
        </p:txBody>
      </p:sp>
      <p:sp>
        <p:nvSpPr>
          <p:cNvPr name="TextBox 7" id="7"/>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APRESENTAÇÃO DA PLATAFORMA</a:t>
            </a:r>
          </a:p>
        </p:txBody>
      </p:sp>
      <p:sp>
        <p:nvSpPr>
          <p:cNvPr name="AutoShape 8" id="8"/>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9" id="9"/>
          <p:cNvGrpSpPr/>
          <p:nvPr/>
        </p:nvGrpSpPr>
        <p:grpSpPr>
          <a:xfrm rot="0">
            <a:off x="17259300" y="279957"/>
            <a:ext cx="748743" cy="7487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11</a:t>
              </a:r>
            </a:p>
          </p:txBody>
        </p:sp>
      </p:grpSp>
      <p:sp>
        <p:nvSpPr>
          <p:cNvPr name="TextBox 12" id="12"/>
          <p:cNvSpPr txBox="true"/>
          <p:nvPr/>
        </p:nvSpPr>
        <p:spPr>
          <a:xfrm rot="0">
            <a:off x="1472671" y="5355206"/>
            <a:ext cx="381744"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2</a:t>
            </a:r>
          </a:p>
        </p:txBody>
      </p:sp>
      <p:grpSp>
        <p:nvGrpSpPr>
          <p:cNvPr name="Group 13" id="13"/>
          <p:cNvGrpSpPr/>
          <p:nvPr/>
        </p:nvGrpSpPr>
        <p:grpSpPr>
          <a:xfrm rot="0">
            <a:off x="0" y="9226705"/>
            <a:ext cx="18288000" cy="1060295"/>
            <a:chOff x="0" y="0"/>
            <a:chExt cx="24384000" cy="1413727"/>
          </a:xfrm>
        </p:grpSpPr>
        <p:sp>
          <p:nvSpPr>
            <p:cNvPr name="AutoShape 14" id="14"/>
            <p:cNvSpPr/>
            <p:nvPr/>
          </p:nvSpPr>
          <p:spPr>
            <a:xfrm rot="0">
              <a:off x="0" y="0"/>
              <a:ext cx="24384000" cy="1413727"/>
            </a:xfrm>
            <a:prstGeom prst="rect">
              <a:avLst/>
            </a:prstGeom>
            <a:solidFill>
              <a:srgbClr val="CCBAB0"/>
            </a:solidFill>
          </p:spPr>
        </p:sp>
        <p:sp>
          <p:nvSpPr>
            <p:cNvPr name="TextBox 15" id="15"/>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p>
          </p:txBody>
        </p:sp>
        <p:sp>
          <p:nvSpPr>
            <p:cNvPr name="TextBox 16" id="16"/>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17" id="17"/>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CBAB0"/>
        </a:solidFill>
      </p:bgPr>
    </p:bg>
    <p:spTree>
      <p:nvGrpSpPr>
        <p:cNvPr id="1" name=""/>
        <p:cNvGrpSpPr/>
        <p:nvPr/>
      </p:nvGrpSpPr>
      <p:grpSpPr>
        <a:xfrm>
          <a:off x="0" y="0"/>
          <a:ext cx="0" cy="0"/>
          <a:chOff x="0" y="0"/>
          <a:chExt cx="0" cy="0"/>
        </a:xfrm>
      </p:grpSpPr>
      <p:grpSp>
        <p:nvGrpSpPr>
          <p:cNvPr name="Group 2" id="2"/>
          <p:cNvGrpSpPr/>
          <p:nvPr/>
        </p:nvGrpSpPr>
        <p:grpSpPr>
          <a:xfrm rot="0">
            <a:off x="6670882" y="0"/>
            <a:ext cx="11617118" cy="10287000"/>
            <a:chOff x="0" y="0"/>
            <a:chExt cx="3929741" cy="3479800"/>
          </a:xfrm>
        </p:grpSpPr>
        <p:sp>
          <p:nvSpPr>
            <p:cNvPr name="Freeform 3" id="3"/>
            <p:cNvSpPr/>
            <p:nvPr/>
          </p:nvSpPr>
          <p:spPr>
            <a:xfrm flipH="false" flipV="false" rot="0">
              <a:off x="0" y="0"/>
              <a:ext cx="3929741" cy="3479800"/>
            </a:xfrm>
            <a:custGeom>
              <a:avLst/>
              <a:gdLst/>
              <a:ahLst/>
              <a:cxnLst/>
              <a:rect r="r" b="b" t="t" l="l"/>
              <a:pathLst>
                <a:path h="3479800" w="3929741">
                  <a:moveTo>
                    <a:pt x="0" y="0"/>
                  </a:moveTo>
                  <a:lnTo>
                    <a:pt x="3929741" y="0"/>
                  </a:lnTo>
                  <a:lnTo>
                    <a:pt x="3929741" y="3479800"/>
                  </a:lnTo>
                  <a:lnTo>
                    <a:pt x="0" y="3479800"/>
                  </a:lnTo>
                  <a:close/>
                </a:path>
              </a:pathLst>
            </a:custGeom>
            <a:solidFill>
              <a:srgbClr val="FFFFFF"/>
            </a:solidFill>
          </p:spPr>
        </p:sp>
      </p:grpSp>
      <p:grpSp>
        <p:nvGrpSpPr>
          <p:cNvPr name="Group 4" id="4"/>
          <p:cNvGrpSpPr/>
          <p:nvPr/>
        </p:nvGrpSpPr>
        <p:grpSpPr>
          <a:xfrm rot="0">
            <a:off x="17259300" y="279957"/>
            <a:ext cx="748743" cy="7487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12</a:t>
              </a:r>
            </a:p>
          </p:txBody>
        </p:sp>
      </p:grpSp>
      <p:grpSp>
        <p:nvGrpSpPr>
          <p:cNvPr name="Group 7" id="7"/>
          <p:cNvGrpSpPr/>
          <p:nvPr/>
        </p:nvGrpSpPr>
        <p:grpSpPr>
          <a:xfrm rot="0">
            <a:off x="0" y="9226705"/>
            <a:ext cx="18288000" cy="1060295"/>
            <a:chOff x="0" y="0"/>
            <a:chExt cx="24384000" cy="1413727"/>
          </a:xfrm>
        </p:grpSpPr>
        <p:sp>
          <p:nvSpPr>
            <p:cNvPr name="AutoShape 8" id="8"/>
            <p:cNvSpPr/>
            <p:nvPr/>
          </p:nvSpPr>
          <p:spPr>
            <a:xfrm rot="0">
              <a:off x="0" y="0"/>
              <a:ext cx="24384000" cy="1413727"/>
            </a:xfrm>
            <a:prstGeom prst="rect">
              <a:avLst/>
            </a:prstGeom>
            <a:solidFill>
              <a:srgbClr val="CCBAB0"/>
            </a:solidFill>
          </p:spPr>
        </p:sp>
        <p:sp>
          <p:nvSpPr>
            <p:cNvPr name="TextBox 9" id="9"/>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10" id="10"/>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TextBox 11" id="11"/>
          <p:cNvSpPr txBox="true"/>
          <p:nvPr/>
        </p:nvSpPr>
        <p:spPr>
          <a:xfrm rot="0">
            <a:off x="8200870" y="384076"/>
            <a:ext cx="8557142" cy="494665"/>
          </a:xfrm>
          <a:prstGeom prst="rect">
            <a:avLst/>
          </a:prstGeom>
        </p:spPr>
        <p:txBody>
          <a:bodyPr anchor="t" rtlCol="false" tIns="0" lIns="0" bIns="0" rIns="0">
            <a:spAutoFit/>
          </a:bodyPr>
          <a:lstStyle/>
          <a:p>
            <a:pPr algn="ctr">
              <a:lnSpc>
                <a:spcPts val="3965"/>
              </a:lnSpc>
            </a:pPr>
            <a:r>
              <a:rPr lang="en-US" sz="3050">
                <a:solidFill>
                  <a:srgbClr val="937F74"/>
                </a:solidFill>
                <a:latin typeface="Nunito Sans Bold"/>
              </a:rPr>
              <a:t>Identidade visual da plataforma</a:t>
            </a:r>
          </a:p>
        </p:txBody>
      </p:sp>
      <p:sp>
        <p:nvSpPr>
          <p:cNvPr name="TextBox 12" id="12"/>
          <p:cNvSpPr txBox="true"/>
          <p:nvPr/>
        </p:nvSpPr>
        <p:spPr>
          <a:xfrm rot="0">
            <a:off x="867572" y="1209675"/>
            <a:ext cx="4850109" cy="1704975"/>
          </a:xfrm>
          <a:prstGeom prst="rect">
            <a:avLst/>
          </a:prstGeom>
        </p:spPr>
        <p:txBody>
          <a:bodyPr anchor="t" rtlCol="false" tIns="0" lIns="0" bIns="0" rIns="0">
            <a:spAutoFit/>
          </a:bodyPr>
          <a:lstStyle/>
          <a:p>
            <a:pPr algn="just">
              <a:lnSpc>
                <a:spcPts val="6719"/>
              </a:lnSpc>
            </a:pPr>
            <a:r>
              <a:rPr lang="en-US" sz="5599">
                <a:solidFill>
                  <a:srgbClr val="FFFFFF"/>
                </a:solidFill>
                <a:latin typeface="Nunito Sans Heavy"/>
              </a:rPr>
              <a:t>Apresentaçãoda plataforma</a:t>
            </a:r>
          </a:p>
        </p:txBody>
      </p:sp>
      <p:sp>
        <p:nvSpPr>
          <p:cNvPr name="TextBox 13" id="13"/>
          <p:cNvSpPr txBox="true"/>
          <p:nvPr/>
        </p:nvSpPr>
        <p:spPr>
          <a:xfrm rot="0">
            <a:off x="691588" y="3202994"/>
            <a:ext cx="5464944" cy="4546637"/>
          </a:xfrm>
          <a:prstGeom prst="rect">
            <a:avLst/>
          </a:prstGeom>
        </p:spPr>
        <p:txBody>
          <a:bodyPr anchor="t" rtlCol="false" tIns="0" lIns="0" bIns="0" rIns="0">
            <a:spAutoFit/>
          </a:bodyPr>
          <a:lstStyle/>
          <a:p>
            <a:pPr algn="just">
              <a:lnSpc>
                <a:spcPts val="4053"/>
              </a:lnSpc>
            </a:pPr>
            <a:r>
              <a:rPr lang="en-US" sz="3118">
                <a:solidFill>
                  <a:srgbClr val="FFFFFF"/>
                </a:solidFill>
                <a:latin typeface="Nunito Sans"/>
              </a:rPr>
              <a:t>Na plataforma será mostrada as telas da aplicação como cadastrar, buscar por filtros, login de usuários, favoritar, além de outros requisitos realizados pelo moderador e administrador, demonstrando também a identidade visual da plataforma e sua execução.</a:t>
            </a:r>
          </a:p>
        </p:txBody>
      </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5" id="15"/>
          <p:cNvGrpSpPr/>
          <p:nvPr/>
        </p:nvGrpSpPr>
        <p:grpSpPr>
          <a:xfrm rot="0">
            <a:off x="8271042" y="6769912"/>
            <a:ext cx="979719" cy="97971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8" id="18"/>
          <p:cNvGrpSpPr/>
          <p:nvPr/>
        </p:nvGrpSpPr>
        <p:grpSpPr>
          <a:xfrm rot="0">
            <a:off x="10730633" y="6769912"/>
            <a:ext cx="979719" cy="97971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7F74"/>
            </a:solidFill>
            <a:ln cap="sq">
              <a:no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0">
            <a:off x="13120052" y="6769912"/>
            <a:ext cx="979719" cy="9797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4242"/>
            </a:solidFill>
            <a:ln cap="sq">
              <a:no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24" id="24"/>
          <p:cNvGrpSpPr/>
          <p:nvPr/>
        </p:nvGrpSpPr>
        <p:grpSpPr>
          <a:xfrm rot="0">
            <a:off x="15509692" y="6769912"/>
            <a:ext cx="979719" cy="97971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AFA"/>
            </a:solidFill>
            <a:ln w="38100" cap="sq">
              <a:solidFill>
                <a:srgbClr val="000000"/>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7" id="27"/>
          <p:cNvSpPr/>
          <p:nvPr/>
        </p:nvSpPr>
        <p:spPr>
          <a:xfrm flipH="false" flipV="false" rot="0">
            <a:off x="12792094" y="2393600"/>
            <a:ext cx="3697316" cy="3074846"/>
          </a:xfrm>
          <a:custGeom>
            <a:avLst/>
            <a:gdLst/>
            <a:ahLst/>
            <a:cxnLst/>
            <a:rect r="r" b="b" t="t" l="l"/>
            <a:pathLst>
              <a:path h="3074846" w="3697316">
                <a:moveTo>
                  <a:pt x="0" y="0"/>
                </a:moveTo>
                <a:lnTo>
                  <a:pt x="3697317" y="0"/>
                </a:lnTo>
                <a:lnTo>
                  <a:pt x="3697317" y="3074847"/>
                </a:lnTo>
                <a:lnTo>
                  <a:pt x="0" y="3074847"/>
                </a:lnTo>
                <a:lnTo>
                  <a:pt x="0" y="0"/>
                </a:lnTo>
                <a:close/>
              </a:path>
            </a:pathLst>
          </a:custGeom>
          <a:blipFill>
            <a:blip r:embed="rId2"/>
            <a:stretch>
              <a:fillRect l="0" t="-2678" r="0" b="-2678"/>
            </a:stretch>
          </a:blipFill>
        </p:spPr>
      </p:sp>
      <p:sp>
        <p:nvSpPr>
          <p:cNvPr name="Freeform 28" id="28"/>
          <p:cNvSpPr/>
          <p:nvPr/>
        </p:nvSpPr>
        <p:spPr>
          <a:xfrm flipH="false" flipV="false" rot="0">
            <a:off x="8439679" y="2449377"/>
            <a:ext cx="3837942" cy="3019070"/>
          </a:xfrm>
          <a:custGeom>
            <a:avLst/>
            <a:gdLst/>
            <a:ahLst/>
            <a:cxnLst/>
            <a:rect r="r" b="b" t="t" l="l"/>
            <a:pathLst>
              <a:path h="3019070" w="3837942">
                <a:moveTo>
                  <a:pt x="0" y="0"/>
                </a:moveTo>
                <a:lnTo>
                  <a:pt x="3837942" y="0"/>
                </a:lnTo>
                <a:lnTo>
                  <a:pt x="3837942" y="3019070"/>
                </a:lnTo>
                <a:lnTo>
                  <a:pt x="0" y="3019070"/>
                </a:lnTo>
                <a:lnTo>
                  <a:pt x="0" y="0"/>
                </a:lnTo>
                <a:close/>
              </a:path>
            </a:pathLst>
          </a:custGeom>
          <a:blipFill>
            <a:blip r:embed="rId3"/>
            <a:stretch>
              <a:fillRect l="-115183" t="-41245" r="-228086" b="-161636"/>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13</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3406559" y="1669274"/>
            <a:ext cx="13118228" cy="6446441"/>
          </a:xfrm>
          <a:custGeom>
            <a:avLst/>
            <a:gdLst/>
            <a:ahLst/>
            <a:cxnLst/>
            <a:rect r="r" b="b" t="t" l="l"/>
            <a:pathLst>
              <a:path h="6446441" w="13118228">
                <a:moveTo>
                  <a:pt x="0" y="0"/>
                </a:moveTo>
                <a:lnTo>
                  <a:pt x="13118228" y="0"/>
                </a:lnTo>
                <a:lnTo>
                  <a:pt x="13118228" y="6446441"/>
                </a:lnTo>
                <a:lnTo>
                  <a:pt x="0" y="6446441"/>
                </a:lnTo>
                <a:lnTo>
                  <a:pt x="0" y="0"/>
                </a:lnTo>
                <a:close/>
              </a:path>
            </a:pathLst>
          </a:custGeom>
          <a:blipFill>
            <a:blip r:embed="rId2"/>
            <a:stretch>
              <a:fillRect l="0" t="-9378" r="0" b="0"/>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Home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14</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3042809" y="1888980"/>
            <a:ext cx="11916833" cy="5281559"/>
          </a:xfrm>
          <a:custGeom>
            <a:avLst/>
            <a:gdLst/>
            <a:ahLst/>
            <a:cxnLst/>
            <a:rect r="r" b="b" t="t" l="l"/>
            <a:pathLst>
              <a:path h="5281559" w="11916833">
                <a:moveTo>
                  <a:pt x="0" y="0"/>
                </a:moveTo>
                <a:lnTo>
                  <a:pt x="11916832" y="0"/>
                </a:lnTo>
                <a:lnTo>
                  <a:pt x="11916832" y="5281559"/>
                </a:lnTo>
                <a:lnTo>
                  <a:pt x="0" y="5281559"/>
                </a:lnTo>
                <a:lnTo>
                  <a:pt x="0" y="0"/>
                </a:lnTo>
                <a:close/>
              </a:path>
            </a:pathLst>
          </a:custGeom>
          <a:blipFill>
            <a:blip r:embed="rId2"/>
            <a:stretch>
              <a:fillRect l="-26075" t="-17600" r="-30686" b="-72514"/>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Cadastro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15</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3042809" y="2730579"/>
            <a:ext cx="12855689" cy="4042541"/>
          </a:xfrm>
          <a:custGeom>
            <a:avLst/>
            <a:gdLst/>
            <a:ahLst/>
            <a:cxnLst/>
            <a:rect r="r" b="b" t="t" l="l"/>
            <a:pathLst>
              <a:path h="4042541" w="12855689">
                <a:moveTo>
                  <a:pt x="0" y="0"/>
                </a:moveTo>
                <a:lnTo>
                  <a:pt x="12855688" y="0"/>
                </a:lnTo>
                <a:lnTo>
                  <a:pt x="12855688" y="4042541"/>
                </a:lnTo>
                <a:lnTo>
                  <a:pt x="0" y="4042541"/>
                </a:lnTo>
                <a:lnTo>
                  <a:pt x="0" y="0"/>
                </a:lnTo>
                <a:close/>
              </a:path>
            </a:pathLst>
          </a:custGeom>
          <a:blipFill>
            <a:blip r:embed="rId2"/>
            <a:stretch>
              <a:fillRect l="-24597" t="-24791" r="-21416" b="-124791"/>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Login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16</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2787506" y="1799992"/>
            <a:ext cx="13640192" cy="6712683"/>
          </a:xfrm>
          <a:custGeom>
            <a:avLst/>
            <a:gdLst/>
            <a:ahLst/>
            <a:cxnLst/>
            <a:rect r="r" b="b" t="t" l="l"/>
            <a:pathLst>
              <a:path h="6712683" w="13640192">
                <a:moveTo>
                  <a:pt x="0" y="0"/>
                </a:moveTo>
                <a:lnTo>
                  <a:pt x="13640192" y="0"/>
                </a:lnTo>
                <a:lnTo>
                  <a:pt x="13640192" y="6712683"/>
                </a:lnTo>
                <a:lnTo>
                  <a:pt x="0" y="6712683"/>
                </a:lnTo>
                <a:lnTo>
                  <a:pt x="0" y="0"/>
                </a:lnTo>
                <a:close/>
              </a:path>
            </a:pathLst>
          </a:custGeom>
          <a:blipFill>
            <a:blip r:embed="rId2"/>
            <a:stretch>
              <a:fillRect l="-319" t="-9568" r="0" b="0"/>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Anúncios da Plataforma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17</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2662973" y="1725482"/>
            <a:ext cx="14055113" cy="6928593"/>
          </a:xfrm>
          <a:custGeom>
            <a:avLst/>
            <a:gdLst/>
            <a:ahLst/>
            <a:cxnLst/>
            <a:rect r="r" b="b" t="t" l="l"/>
            <a:pathLst>
              <a:path h="6928593" w="14055113">
                <a:moveTo>
                  <a:pt x="0" y="0"/>
                </a:moveTo>
                <a:lnTo>
                  <a:pt x="14055112" y="0"/>
                </a:lnTo>
                <a:lnTo>
                  <a:pt x="14055112" y="6928594"/>
                </a:lnTo>
                <a:lnTo>
                  <a:pt x="0" y="6928594"/>
                </a:lnTo>
                <a:lnTo>
                  <a:pt x="0" y="0"/>
                </a:lnTo>
                <a:close/>
              </a:path>
            </a:pathLst>
          </a:custGeom>
          <a:blipFill>
            <a:blip r:embed="rId2"/>
            <a:stretch>
              <a:fillRect l="-151" t="-9200" r="0" b="0"/>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Anúncio Aberto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18</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2795789" y="1804520"/>
            <a:ext cx="13580107" cy="6677959"/>
          </a:xfrm>
          <a:custGeom>
            <a:avLst/>
            <a:gdLst/>
            <a:ahLst/>
            <a:cxnLst/>
            <a:rect r="r" b="b" t="t" l="l"/>
            <a:pathLst>
              <a:path h="6677959" w="13580107">
                <a:moveTo>
                  <a:pt x="0" y="0"/>
                </a:moveTo>
                <a:lnTo>
                  <a:pt x="13580107" y="0"/>
                </a:lnTo>
                <a:lnTo>
                  <a:pt x="13580107" y="6677960"/>
                </a:lnTo>
                <a:lnTo>
                  <a:pt x="0" y="6677960"/>
                </a:lnTo>
                <a:lnTo>
                  <a:pt x="0" y="0"/>
                </a:lnTo>
                <a:close/>
              </a:path>
            </a:pathLst>
          </a:custGeom>
          <a:blipFill>
            <a:blip r:embed="rId2"/>
            <a:stretch>
              <a:fillRect l="-196" t="-9518" r="0" b="0"/>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 Meus Anúncios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19</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2395485" y="1856661"/>
            <a:ext cx="14075449" cy="6960548"/>
          </a:xfrm>
          <a:custGeom>
            <a:avLst/>
            <a:gdLst/>
            <a:ahLst/>
            <a:cxnLst/>
            <a:rect r="r" b="b" t="t" l="l"/>
            <a:pathLst>
              <a:path h="6960548" w="14075449">
                <a:moveTo>
                  <a:pt x="0" y="0"/>
                </a:moveTo>
                <a:lnTo>
                  <a:pt x="14075448" y="0"/>
                </a:lnTo>
                <a:lnTo>
                  <a:pt x="14075448" y="6960548"/>
                </a:lnTo>
                <a:lnTo>
                  <a:pt x="0" y="6960548"/>
                </a:lnTo>
                <a:lnTo>
                  <a:pt x="0" y="0"/>
                </a:lnTo>
                <a:close/>
              </a:path>
            </a:pathLst>
          </a:custGeom>
          <a:blipFill>
            <a:blip r:embed="rId2"/>
            <a:stretch>
              <a:fillRect l="0" t="-8691" r="0" b="0"/>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Cadastrar Anúncio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77244" y="-2282372"/>
            <a:ext cx="5893426" cy="6766981"/>
          </a:xfrm>
          <a:custGeom>
            <a:avLst/>
            <a:gdLst/>
            <a:ahLst/>
            <a:cxnLst/>
            <a:rect r="r" b="b" t="t" l="l"/>
            <a:pathLst>
              <a:path h="6766981" w="5893426">
                <a:moveTo>
                  <a:pt x="5893426" y="0"/>
                </a:moveTo>
                <a:lnTo>
                  <a:pt x="0" y="0"/>
                </a:lnTo>
                <a:lnTo>
                  <a:pt x="0" y="6766982"/>
                </a:lnTo>
                <a:lnTo>
                  <a:pt x="5893426" y="6766982"/>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91594"/>
            <a:ext cx="10544902"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Integrantes do Grupo</a:t>
            </a:r>
          </a:p>
        </p:txBody>
      </p:sp>
      <p:sp>
        <p:nvSpPr>
          <p:cNvPr name="TextBox 4" id="4"/>
          <p:cNvSpPr txBox="true"/>
          <p:nvPr/>
        </p:nvSpPr>
        <p:spPr>
          <a:xfrm rot="0">
            <a:off x="983456" y="5710790"/>
            <a:ext cx="4740070" cy="8382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Semi-Bold"/>
              </a:rPr>
              <a:t>Graduando em Ciências e Tecnologia - UFMA</a:t>
            </a:r>
          </a:p>
        </p:txBody>
      </p:sp>
      <p:sp>
        <p:nvSpPr>
          <p:cNvPr name="TextBox 5" id="5"/>
          <p:cNvSpPr txBox="true"/>
          <p:nvPr/>
        </p:nvSpPr>
        <p:spPr>
          <a:xfrm rot="0">
            <a:off x="983456" y="5067300"/>
            <a:ext cx="4740070" cy="485775"/>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André Moura Lima</a:t>
            </a:r>
          </a:p>
        </p:txBody>
      </p:sp>
      <p:sp>
        <p:nvSpPr>
          <p:cNvPr name="TextBox 6" id="6"/>
          <p:cNvSpPr txBox="true"/>
          <p:nvPr/>
        </p:nvSpPr>
        <p:spPr>
          <a:xfrm rot="0">
            <a:off x="995197" y="6653765"/>
            <a:ext cx="4740070" cy="335280"/>
          </a:xfrm>
          <a:prstGeom prst="rect">
            <a:avLst/>
          </a:prstGeom>
        </p:spPr>
        <p:txBody>
          <a:bodyPr anchor="t" rtlCol="false" tIns="0" lIns="0" bIns="0" rIns="0">
            <a:spAutoFit/>
          </a:bodyPr>
          <a:lstStyle/>
          <a:p>
            <a:pPr algn="l">
              <a:lnSpc>
                <a:spcPts val="2730"/>
              </a:lnSpc>
            </a:pPr>
            <a:r>
              <a:rPr lang="en-US" sz="2100">
                <a:solidFill>
                  <a:srgbClr val="474242"/>
                </a:solidFill>
                <a:latin typeface="Nunito Sans"/>
              </a:rPr>
              <a:t>Matrícula: 2020007595</a:t>
            </a:r>
          </a:p>
        </p:txBody>
      </p:sp>
      <p:sp>
        <p:nvSpPr>
          <p:cNvPr name="TextBox 7" id="7"/>
          <p:cNvSpPr txBox="true"/>
          <p:nvPr/>
        </p:nvSpPr>
        <p:spPr>
          <a:xfrm rot="0">
            <a:off x="6301151" y="5710790"/>
            <a:ext cx="4740070" cy="8382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Semi-Bold"/>
              </a:rPr>
              <a:t>Graduando em Ciências e Tecnologia - UFMA</a:t>
            </a:r>
          </a:p>
        </p:txBody>
      </p:sp>
      <p:sp>
        <p:nvSpPr>
          <p:cNvPr name="TextBox 8" id="8"/>
          <p:cNvSpPr txBox="true"/>
          <p:nvPr/>
        </p:nvSpPr>
        <p:spPr>
          <a:xfrm rot="0">
            <a:off x="6301151" y="5101190"/>
            <a:ext cx="5184572" cy="485775"/>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Antonio Lucas da Silva Vale</a:t>
            </a:r>
          </a:p>
        </p:txBody>
      </p:sp>
      <p:sp>
        <p:nvSpPr>
          <p:cNvPr name="TextBox 9" id="9"/>
          <p:cNvSpPr txBox="true"/>
          <p:nvPr/>
        </p:nvSpPr>
        <p:spPr>
          <a:xfrm rot="0">
            <a:off x="6376411" y="6653765"/>
            <a:ext cx="4740070" cy="335280"/>
          </a:xfrm>
          <a:prstGeom prst="rect">
            <a:avLst/>
          </a:prstGeom>
        </p:spPr>
        <p:txBody>
          <a:bodyPr anchor="t" rtlCol="false" tIns="0" lIns="0" bIns="0" rIns="0">
            <a:spAutoFit/>
          </a:bodyPr>
          <a:lstStyle/>
          <a:p>
            <a:pPr algn="l">
              <a:lnSpc>
                <a:spcPts val="2730"/>
              </a:lnSpc>
            </a:pPr>
            <a:r>
              <a:rPr lang="en-US" sz="2100">
                <a:solidFill>
                  <a:srgbClr val="474242"/>
                </a:solidFill>
                <a:latin typeface="Nunito Sans"/>
              </a:rPr>
              <a:t>Matrícula: 2021017756</a:t>
            </a:r>
          </a:p>
        </p:txBody>
      </p:sp>
      <p:sp>
        <p:nvSpPr>
          <p:cNvPr name="TextBox 10" id="10"/>
          <p:cNvSpPr txBox="true"/>
          <p:nvPr/>
        </p:nvSpPr>
        <p:spPr>
          <a:xfrm rot="0">
            <a:off x="12473986" y="5710790"/>
            <a:ext cx="4740070" cy="838200"/>
          </a:xfrm>
          <a:prstGeom prst="rect">
            <a:avLst/>
          </a:prstGeom>
        </p:spPr>
        <p:txBody>
          <a:bodyPr anchor="t" rtlCol="false" tIns="0" lIns="0" bIns="0" rIns="0">
            <a:spAutoFit/>
          </a:bodyPr>
          <a:lstStyle/>
          <a:p>
            <a:pPr algn="l">
              <a:lnSpc>
                <a:spcPts val="3359"/>
              </a:lnSpc>
            </a:pPr>
            <a:r>
              <a:rPr lang="en-US" sz="2799">
                <a:solidFill>
                  <a:srgbClr val="474242"/>
                </a:solidFill>
                <a:latin typeface="Nunito Sans Semi-Bold"/>
              </a:rPr>
              <a:t>Graduando em Ciências e Tecnologia - UFMA</a:t>
            </a:r>
          </a:p>
        </p:txBody>
      </p:sp>
      <p:sp>
        <p:nvSpPr>
          <p:cNvPr name="TextBox 11" id="11"/>
          <p:cNvSpPr txBox="true"/>
          <p:nvPr/>
        </p:nvSpPr>
        <p:spPr>
          <a:xfrm rot="0">
            <a:off x="12483511" y="5067300"/>
            <a:ext cx="4023013" cy="485775"/>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Lucas Martins Matos</a:t>
            </a:r>
          </a:p>
        </p:txBody>
      </p:sp>
      <p:sp>
        <p:nvSpPr>
          <p:cNvPr name="TextBox 12" id="12"/>
          <p:cNvSpPr txBox="true"/>
          <p:nvPr/>
        </p:nvSpPr>
        <p:spPr>
          <a:xfrm rot="0">
            <a:off x="12483511" y="6653765"/>
            <a:ext cx="4740070" cy="335280"/>
          </a:xfrm>
          <a:prstGeom prst="rect">
            <a:avLst/>
          </a:prstGeom>
        </p:spPr>
        <p:txBody>
          <a:bodyPr anchor="t" rtlCol="false" tIns="0" lIns="0" bIns="0" rIns="0">
            <a:spAutoFit/>
          </a:bodyPr>
          <a:lstStyle/>
          <a:p>
            <a:pPr algn="l">
              <a:lnSpc>
                <a:spcPts val="2730"/>
              </a:lnSpc>
            </a:pPr>
            <a:r>
              <a:rPr lang="en-US" sz="2100">
                <a:solidFill>
                  <a:srgbClr val="474242"/>
                </a:solidFill>
                <a:latin typeface="Nunito Sans"/>
              </a:rPr>
              <a:t>Matrícula: 2021017961</a:t>
            </a:r>
          </a:p>
        </p:txBody>
      </p:sp>
      <p:sp>
        <p:nvSpPr>
          <p:cNvPr name="TextBox 13" id="13"/>
          <p:cNvSpPr txBox="true"/>
          <p:nvPr/>
        </p:nvSpPr>
        <p:spPr>
          <a:xfrm rot="0">
            <a:off x="1014247" y="2001613"/>
            <a:ext cx="8577447" cy="952817"/>
          </a:xfrm>
          <a:prstGeom prst="rect">
            <a:avLst/>
          </a:prstGeom>
        </p:spPr>
        <p:txBody>
          <a:bodyPr anchor="t" rtlCol="false" tIns="0" lIns="0" bIns="0" rIns="0">
            <a:spAutoFit/>
          </a:bodyPr>
          <a:lstStyle/>
          <a:p>
            <a:pPr algn="l">
              <a:lnSpc>
                <a:spcPts val="3867"/>
              </a:lnSpc>
            </a:pPr>
            <a:r>
              <a:rPr lang="en-US" sz="2975">
                <a:solidFill>
                  <a:srgbClr val="474242"/>
                </a:solidFill>
                <a:latin typeface="Nunito Sans Semi-Bold"/>
              </a:rPr>
              <a:t>Grupo responsável pelo desenvolvimento da plataforma.</a:t>
            </a:r>
          </a:p>
        </p:txBody>
      </p:sp>
      <p:sp>
        <p:nvSpPr>
          <p:cNvPr name="AutoShape 14" id="14"/>
          <p:cNvSpPr/>
          <p:nvPr/>
        </p:nvSpPr>
        <p:spPr>
          <a:xfrm rot="0">
            <a:off x="0" y="9207655"/>
            <a:ext cx="18288000" cy="1079345"/>
          </a:xfrm>
          <a:prstGeom prst="rect">
            <a:avLst/>
          </a:prstGeom>
          <a:solidFill>
            <a:srgbClr val="CCBAB0"/>
          </a:solidFill>
        </p:spPr>
      </p:sp>
      <p:sp>
        <p:nvSpPr>
          <p:cNvPr name="TextBox 15" id="15"/>
          <p:cNvSpPr txBox="true"/>
          <p:nvPr/>
        </p:nvSpPr>
        <p:spPr>
          <a:xfrm rot="0">
            <a:off x="8746446" y="95501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16" id="16"/>
          <p:cNvGrpSpPr/>
          <p:nvPr/>
        </p:nvGrpSpPr>
        <p:grpSpPr>
          <a:xfrm rot="0">
            <a:off x="17259300" y="279957"/>
            <a:ext cx="748743" cy="74874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a:t>
              </a:r>
            </a:p>
          </p:txBody>
        </p:sp>
      </p:grpSp>
      <p:sp>
        <p:nvSpPr>
          <p:cNvPr name="AutoShape 19" id="19"/>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20</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2551582" y="1896168"/>
            <a:ext cx="14068521" cy="6881533"/>
          </a:xfrm>
          <a:custGeom>
            <a:avLst/>
            <a:gdLst/>
            <a:ahLst/>
            <a:cxnLst/>
            <a:rect r="r" b="b" t="t" l="l"/>
            <a:pathLst>
              <a:path h="6881533" w="14068521">
                <a:moveTo>
                  <a:pt x="0" y="0"/>
                </a:moveTo>
                <a:lnTo>
                  <a:pt x="14068520" y="0"/>
                </a:lnTo>
                <a:lnTo>
                  <a:pt x="14068520" y="6881534"/>
                </a:lnTo>
                <a:lnTo>
                  <a:pt x="0" y="6881534"/>
                </a:lnTo>
                <a:lnTo>
                  <a:pt x="0" y="0"/>
                </a:lnTo>
                <a:close/>
              </a:path>
            </a:pathLst>
          </a:custGeom>
          <a:blipFill>
            <a:blip r:embed="rId2"/>
            <a:stretch>
              <a:fillRect l="0" t="-9885" r="0" b="0"/>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Cadastrar Anúncio 2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21</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2132384" y="1799736"/>
            <a:ext cx="14318727" cy="7074398"/>
          </a:xfrm>
          <a:custGeom>
            <a:avLst/>
            <a:gdLst/>
            <a:ahLst/>
            <a:cxnLst/>
            <a:rect r="r" b="b" t="t" l="l"/>
            <a:pathLst>
              <a:path h="7074398" w="14318727">
                <a:moveTo>
                  <a:pt x="0" y="0"/>
                </a:moveTo>
                <a:lnTo>
                  <a:pt x="14318726" y="0"/>
                </a:lnTo>
                <a:lnTo>
                  <a:pt x="14318726" y="7074398"/>
                </a:lnTo>
                <a:lnTo>
                  <a:pt x="0" y="7074398"/>
                </a:lnTo>
                <a:lnTo>
                  <a:pt x="0" y="0"/>
                </a:lnTo>
                <a:close/>
              </a:path>
            </a:pathLst>
          </a:custGeom>
          <a:blipFill>
            <a:blip r:embed="rId2"/>
            <a:stretch>
              <a:fillRect l="-496" t="-9331" r="0" b="0"/>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Meus Anúncios Favoritos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22</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2198510" y="1831219"/>
            <a:ext cx="14245786" cy="7011433"/>
          </a:xfrm>
          <a:custGeom>
            <a:avLst/>
            <a:gdLst/>
            <a:ahLst/>
            <a:cxnLst/>
            <a:rect r="r" b="b" t="t" l="l"/>
            <a:pathLst>
              <a:path h="7011433" w="14245786">
                <a:moveTo>
                  <a:pt x="0" y="0"/>
                </a:moveTo>
                <a:lnTo>
                  <a:pt x="14245786" y="0"/>
                </a:lnTo>
                <a:lnTo>
                  <a:pt x="14245786" y="7011432"/>
                </a:lnTo>
                <a:lnTo>
                  <a:pt x="0" y="7011432"/>
                </a:lnTo>
                <a:lnTo>
                  <a:pt x="0" y="0"/>
                </a:lnTo>
                <a:close/>
              </a:path>
            </a:pathLst>
          </a:custGeom>
          <a:blipFill>
            <a:blip r:embed="rId2"/>
            <a:stretch>
              <a:fillRect l="-330" t="-9569" r="0" b="0"/>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Moderação Anúncios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79957"/>
            <a:ext cx="748743" cy="748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23</a:t>
              </a:r>
            </a:p>
          </p:txBody>
        </p:sp>
      </p:gr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Apresentação da plataforma</a:t>
              </a: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AutoShape 9" id="9"/>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Freeform 10" id="10"/>
          <p:cNvSpPr/>
          <p:nvPr/>
        </p:nvSpPr>
        <p:spPr>
          <a:xfrm flipH="false" flipV="false" rot="0">
            <a:off x="2468721" y="1841361"/>
            <a:ext cx="14234243" cy="6991148"/>
          </a:xfrm>
          <a:custGeom>
            <a:avLst/>
            <a:gdLst/>
            <a:ahLst/>
            <a:cxnLst/>
            <a:rect r="r" b="b" t="t" l="l"/>
            <a:pathLst>
              <a:path h="6991148" w="14234243">
                <a:moveTo>
                  <a:pt x="0" y="0"/>
                </a:moveTo>
                <a:lnTo>
                  <a:pt x="14234243" y="0"/>
                </a:lnTo>
                <a:lnTo>
                  <a:pt x="14234243" y="6991148"/>
                </a:lnTo>
                <a:lnTo>
                  <a:pt x="0" y="6991148"/>
                </a:lnTo>
                <a:lnTo>
                  <a:pt x="0" y="0"/>
                </a:lnTo>
                <a:close/>
              </a:path>
            </a:pathLst>
          </a:custGeom>
          <a:blipFill>
            <a:blip r:embed="rId2"/>
            <a:stretch>
              <a:fillRect l="0" t="-9484" r="-43" b="0"/>
            </a:stretch>
          </a:blipFill>
        </p:spPr>
      </p:sp>
      <p:sp>
        <p:nvSpPr>
          <p:cNvPr name="TextBox 11" id="11"/>
          <p:cNvSpPr txBox="true"/>
          <p:nvPr/>
        </p:nvSpPr>
        <p:spPr>
          <a:xfrm rot="0">
            <a:off x="1028700" y="990600"/>
            <a:ext cx="8557142" cy="494665"/>
          </a:xfrm>
          <a:prstGeom prst="rect">
            <a:avLst/>
          </a:prstGeom>
        </p:spPr>
        <p:txBody>
          <a:bodyPr anchor="t" rtlCol="false" tIns="0" lIns="0" bIns="0" rIns="0">
            <a:spAutoFit/>
          </a:bodyPr>
          <a:lstStyle/>
          <a:p>
            <a:pPr algn="l">
              <a:lnSpc>
                <a:spcPts val="3965"/>
              </a:lnSpc>
            </a:pPr>
            <a:r>
              <a:rPr lang="en-US" sz="3050">
                <a:solidFill>
                  <a:srgbClr val="000000"/>
                </a:solidFill>
                <a:latin typeface="Nunito Sans Bold"/>
              </a:rPr>
              <a:t>Moderar Usuários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rot="0">
            <a:off x="0" y="9226705"/>
            <a:ext cx="18288000" cy="1060295"/>
          </a:xfrm>
          <a:prstGeom prst="rect">
            <a:avLst/>
          </a:prstGeom>
          <a:solidFill>
            <a:srgbClr val="CCBAB0"/>
          </a:solidFill>
        </p:spPr>
      </p:sp>
      <p:sp>
        <p:nvSpPr>
          <p:cNvPr name="TextBox 4" id="4"/>
          <p:cNvSpPr txBox="true"/>
          <p:nvPr/>
        </p:nvSpPr>
        <p:spPr>
          <a:xfrm rot="0">
            <a:off x="8746446" y="95882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5" id="5"/>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6" id="6"/>
          <p:cNvSpPr/>
          <p:nvPr/>
        </p:nvSpPr>
        <p:spPr>
          <a:xfrm rot="0">
            <a:off x="1028700" y="5043475"/>
            <a:ext cx="12501648" cy="1550562"/>
          </a:xfrm>
          <a:prstGeom prst="rect">
            <a:avLst/>
          </a:prstGeom>
          <a:solidFill>
            <a:srgbClr val="FFFFFF"/>
          </a:solidFill>
        </p:spPr>
      </p:sp>
      <p:sp>
        <p:nvSpPr>
          <p:cNvPr name="TextBox 7" id="7"/>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Apresentar o protótipo e sua utilidade.</a:t>
            </a:r>
          </a:p>
        </p:txBody>
      </p:sp>
      <p:sp>
        <p:nvSpPr>
          <p:cNvPr name="TextBox 8" id="8"/>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CONCLUSÃO</a:t>
            </a:r>
          </a:p>
        </p:txBody>
      </p:sp>
      <p:sp>
        <p:nvSpPr>
          <p:cNvPr name="AutoShape 9" id="9"/>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10" id="10"/>
          <p:cNvGrpSpPr/>
          <p:nvPr/>
        </p:nvGrpSpPr>
        <p:grpSpPr>
          <a:xfrm rot="0">
            <a:off x="17259300" y="279957"/>
            <a:ext cx="748743" cy="7487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24</a:t>
              </a:r>
            </a:p>
          </p:txBody>
        </p:sp>
      </p:grpSp>
      <p:sp>
        <p:nvSpPr>
          <p:cNvPr name="TextBox 13" id="13"/>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3</a:t>
            </a:r>
          </a:p>
        </p:txBody>
      </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14300" y="685376"/>
            <a:ext cx="12278687" cy="8121452"/>
            <a:chOff x="0" y="0"/>
            <a:chExt cx="3430542" cy="2269052"/>
          </a:xfrm>
        </p:grpSpPr>
        <p:sp>
          <p:nvSpPr>
            <p:cNvPr name="Freeform 3" id="3"/>
            <p:cNvSpPr/>
            <p:nvPr/>
          </p:nvSpPr>
          <p:spPr>
            <a:xfrm flipH="false" flipV="false" rot="0">
              <a:off x="0" y="0"/>
              <a:ext cx="3430542" cy="2269052"/>
            </a:xfrm>
            <a:custGeom>
              <a:avLst/>
              <a:gdLst/>
              <a:ahLst/>
              <a:cxnLst/>
              <a:rect r="r" b="b" t="t" l="l"/>
              <a:pathLst>
                <a:path h="2269052" w="3430542">
                  <a:moveTo>
                    <a:pt x="0" y="0"/>
                  </a:moveTo>
                  <a:lnTo>
                    <a:pt x="3430542" y="0"/>
                  </a:lnTo>
                  <a:lnTo>
                    <a:pt x="3430542" y="2269052"/>
                  </a:lnTo>
                  <a:lnTo>
                    <a:pt x="0" y="2269052"/>
                  </a:lnTo>
                  <a:close/>
                </a:path>
              </a:pathLst>
            </a:custGeom>
            <a:solidFill>
              <a:srgbClr val="937F74">
                <a:alpha val="22745"/>
              </a:srgbClr>
            </a:solidFill>
          </p:spPr>
        </p:sp>
      </p:grpSp>
      <p:grpSp>
        <p:nvGrpSpPr>
          <p:cNvPr name="Group 4" id="4"/>
          <p:cNvGrpSpPr/>
          <p:nvPr/>
        </p:nvGrpSpPr>
        <p:grpSpPr>
          <a:xfrm rot="0">
            <a:off x="1028700" y="3438562"/>
            <a:ext cx="7896420" cy="2615080"/>
            <a:chOff x="0" y="0"/>
            <a:chExt cx="10528560" cy="3486773"/>
          </a:xfrm>
        </p:grpSpPr>
        <p:sp>
          <p:nvSpPr>
            <p:cNvPr name="TextBox 5" id="5"/>
            <p:cNvSpPr txBox="true"/>
            <p:nvPr/>
          </p:nvSpPr>
          <p:spPr>
            <a:xfrm rot="0">
              <a:off x="0" y="0"/>
              <a:ext cx="10528560" cy="723900"/>
            </a:xfrm>
            <a:prstGeom prst="rect">
              <a:avLst/>
            </a:prstGeom>
          </p:spPr>
          <p:txBody>
            <a:bodyPr anchor="t" rtlCol="false" tIns="0" lIns="0" bIns="0" rIns="0">
              <a:spAutoFit/>
            </a:bodyPr>
            <a:lstStyle/>
            <a:p>
              <a:pPr algn="just" marL="0" indent="0" lvl="0">
                <a:lnSpc>
                  <a:spcPts val="4321"/>
                </a:lnSpc>
                <a:spcBef>
                  <a:spcPct val="0"/>
                </a:spcBef>
              </a:pPr>
              <a:r>
                <a:rPr lang="en-US" sz="3601">
                  <a:solidFill>
                    <a:srgbClr val="937F74"/>
                  </a:solidFill>
                  <a:latin typeface="Nunito Sans Semi-Bold"/>
                </a:rPr>
                <a:t>Objetivo alcançado</a:t>
              </a:r>
            </a:p>
          </p:txBody>
        </p:sp>
        <p:sp>
          <p:nvSpPr>
            <p:cNvPr name="TextBox 6" id="6"/>
            <p:cNvSpPr txBox="true"/>
            <p:nvPr/>
          </p:nvSpPr>
          <p:spPr>
            <a:xfrm rot="0">
              <a:off x="0" y="1167133"/>
              <a:ext cx="10528560" cy="2319640"/>
            </a:xfrm>
            <a:prstGeom prst="rect">
              <a:avLst/>
            </a:prstGeom>
          </p:spPr>
          <p:txBody>
            <a:bodyPr anchor="t" rtlCol="false" tIns="0" lIns="0" bIns="0" rIns="0">
              <a:spAutoFit/>
            </a:bodyPr>
            <a:lstStyle/>
            <a:p>
              <a:pPr algn="just" marL="583126" indent="-291563" lvl="1">
                <a:lnSpc>
                  <a:spcPts val="3511"/>
                </a:lnSpc>
                <a:buFont typeface="Arial"/>
                <a:buChar char="•"/>
              </a:pPr>
              <a:r>
                <a:rPr lang="en-US" sz="2700">
                  <a:solidFill>
                    <a:srgbClr val="474242"/>
                  </a:solidFill>
                  <a:latin typeface="Nunito Sans"/>
                </a:rPr>
                <a:t>Crianção de uma plataforma que facilite a venda de imóveis chamada IMOBILLE ON e o contexto para sua elaboração.</a:t>
              </a:r>
            </a:p>
            <a:p>
              <a:pPr algn="just">
                <a:lnSpc>
                  <a:spcPts val="3511"/>
                </a:lnSpc>
              </a:pPr>
            </a:p>
          </p:txBody>
        </p:sp>
      </p:grpSp>
      <p:grpSp>
        <p:nvGrpSpPr>
          <p:cNvPr name="Group 7" id="7"/>
          <p:cNvGrpSpPr/>
          <p:nvPr/>
        </p:nvGrpSpPr>
        <p:grpSpPr>
          <a:xfrm rot="0">
            <a:off x="1028700" y="1096674"/>
            <a:ext cx="10088232" cy="1707642"/>
            <a:chOff x="0" y="0"/>
            <a:chExt cx="13450976" cy="2276856"/>
          </a:xfrm>
        </p:grpSpPr>
        <p:sp>
          <p:nvSpPr>
            <p:cNvPr name="TextBox 8" id="8"/>
            <p:cNvSpPr txBox="true"/>
            <p:nvPr/>
          </p:nvSpPr>
          <p:spPr>
            <a:xfrm rot="0">
              <a:off x="0" y="1657731"/>
              <a:ext cx="13450976" cy="619125"/>
            </a:xfrm>
            <a:prstGeom prst="rect">
              <a:avLst/>
            </a:prstGeom>
          </p:spPr>
          <p:txBody>
            <a:bodyPr anchor="t" rtlCol="false" tIns="0" lIns="0" bIns="0" rIns="0">
              <a:spAutoFit/>
            </a:bodyPr>
            <a:lstStyle/>
            <a:p>
              <a:pPr algn="just">
                <a:lnSpc>
                  <a:spcPts val="3660"/>
                </a:lnSpc>
              </a:pPr>
            </a:p>
          </p:txBody>
        </p:sp>
        <p:sp>
          <p:nvSpPr>
            <p:cNvPr name="TextBox 9" id="9"/>
            <p:cNvSpPr txBox="true"/>
            <p:nvPr/>
          </p:nvSpPr>
          <p:spPr>
            <a:xfrm rot="0">
              <a:off x="0" y="257175"/>
              <a:ext cx="13450976" cy="877359"/>
            </a:xfrm>
            <a:prstGeom prst="rect">
              <a:avLst/>
            </a:prstGeom>
          </p:spPr>
          <p:txBody>
            <a:bodyPr anchor="t" rtlCol="false" tIns="0" lIns="0" bIns="0" rIns="0">
              <a:spAutoFit/>
            </a:bodyPr>
            <a:lstStyle/>
            <a:p>
              <a:pPr algn="l">
                <a:lnSpc>
                  <a:spcPts val="3920"/>
                </a:lnSpc>
              </a:pPr>
              <a:r>
                <a:rPr lang="en-US" sz="5600">
                  <a:solidFill>
                    <a:srgbClr val="937F74"/>
                  </a:solidFill>
                  <a:latin typeface="Nunito Sans Heavy"/>
                </a:rPr>
                <a:t>Conclusão</a:t>
              </a:r>
            </a:p>
          </p:txBody>
        </p:sp>
      </p:grpSp>
      <p:sp>
        <p:nvSpPr>
          <p:cNvPr name="Freeform 10" id="10"/>
          <p:cNvSpPr/>
          <p:nvPr/>
        </p:nvSpPr>
        <p:spPr>
          <a:xfrm flipH="true" flipV="false" rot="0">
            <a:off x="13262179" y="-2354791"/>
            <a:ext cx="5893426" cy="6766981"/>
          </a:xfrm>
          <a:custGeom>
            <a:avLst/>
            <a:gdLst/>
            <a:ahLst/>
            <a:cxnLst/>
            <a:rect r="r" b="b" t="t" l="l"/>
            <a:pathLst>
              <a:path h="6766981" w="5893426">
                <a:moveTo>
                  <a:pt x="5893426" y="0"/>
                </a:moveTo>
                <a:lnTo>
                  <a:pt x="0" y="0"/>
                </a:lnTo>
                <a:lnTo>
                  <a:pt x="0" y="6766982"/>
                </a:lnTo>
                <a:lnTo>
                  <a:pt x="5893426" y="6766982"/>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0" y="9226705"/>
            <a:ext cx="18288000" cy="1060295"/>
            <a:chOff x="0" y="0"/>
            <a:chExt cx="24384000" cy="1413727"/>
          </a:xfrm>
        </p:grpSpPr>
        <p:sp>
          <p:nvSpPr>
            <p:cNvPr name="AutoShape 12" id="12"/>
            <p:cNvSpPr/>
            <p:nvPr/>
          </p:nvSpPr>
          <p:spPr>
            <a:xfrm rot="0">
              <a:off x="0" y="0"/>
              <a:ext cx="24384000" cy="1413727"/>
            </a:xfrm>
            <a:prstGeom prst="rect">
              <a:avLst/>
            </a:prstGeom>
            <a:solidFill>
              <a:srgbClr val="CCBAB0"/>
            </a:solidFill>
          </p:spPr>
        </p:sp>
        <p:sp>
          <p:nvSpPr>
            <p:cNvPr name="TextBox 13" id="13"/>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Conclusão</a:t>
              </a:r>
            </a:p>
          </p:txBody>
        </p:sp>
        <p:sp>
          <p:nvSpPr>
            <p:cNvPr name="TextBox 14" id="14"/>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grpSp>
        <p:nvGrpSpPr>
          <p:cNvPr name="Group 15" id="15"/>
          <p:cNvGrpSpPr/>
          <p:nvPr/>
        </p:nvGrpSpPr>
        <p:grpSpPr>
          <a:xfrm rot="0">
            <a:off x="17259300" y="279957"/>
            <a:ext cx="748743" cy="7487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25</a:t>
              </a:r>
            </a:p>
          </p:txBody>
        </p:sp>
      </p:grpSp>
      <p:sp>
        <p:nvSpPr>
          <p:cNvPr name="AutoShape 18" id="18"/>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rot="0">
            <a:off x="0" y="9226705"/>
            <a:ext cx="18288000" cy="1060295"/>
          </a:xfrm>
          <a:prstGeom prst="rect">
            <a:avLst/>
          </a:prstGeom>
          <a:solidFill>
            <a:srgbClr val="CCBAB0"/>
          </a:solidFill>
        </p:spPr>
      </p:sp>
      <p:sp>
        <p:nvSpPr>
          <p:cNvPr name="TextBox 4" id="4"/>
          <p:cNvSpPr txBox="true"/>
          <p:nvPr/>
        </p:nvSpPr>
        <p:spPr>
          <a:xfrm rot="0">
            <a:off x="8746446" y="95882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5" id="5"/>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6" id="6"/>
          <p:cNvSpPr/>
          <p:nvPr/>
        </p:nvSpPr>
        <p:spPr>
          <a:xfrm rot="0">
            <a:off x="1028700" y="5043475"/>
            <a:ext cx="12501648" cy="1550562"/>
          </a:xfrm>
          <a:prstGeom prst="rect">
            <a:avLst/>
          </a:prstGeom>
          <a:solidFill>
            <a:srgbClr val="FFFFFF"/>
          </a:solidFill>
        </p:spPr>
      </p:sp>
      <p:sp>
        <p:nvSpPr>
          <p:cNvPr name="TextBox 7" id="7"/>
          <p:cNvSpPr txBox="true"/>
          <p:nvPr/>
        </p:nvSpPr>
        <p:spPr>
          <a:xfrm rot="0">
            <a:off x="2707682" y="5888549"/>
            <a:ext cx="10401462"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Referências utilizadas no projeto apartir de autores.</a:t>
            </a:r>
          </a:p>
        </p:txBody>
      </p:sp>
      <p:sp>
        <p:nvSpPr>
          <p:cNvPr name="TextBox 8" id="8"/>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REFERÊNCIAS</a:t>
            </a:r>
          </a:p>
        </p:txBody>
      </p:sp>
      <p:sp>
        <p:nvSpPr>
          <p:cNvPr name="AutoShape 9" id="9"/>
          <p:cNvSpPr/>
          <p:nvPr/>
        </p:nvSpPr>
        <p:spPr>
          <a:xfrm>
            <a:off x="2238860" y="5275926"/>
            <a:ext cx="0" cy="1085660"/>
          </a:xfrm>
          <a:prstGeom prst="line">
            <a:avLst/>
          </a:prstGeom>
          <a:ln cap="flat" w="38100">
            <a:solidFill>
              <a:srgbClr val="CCBAB0"/>
            </a:solidFill>
            <a:prstDash val="solid"/>
            <a:headEnd type="none" len="sm" w="sm"/>
            <a:tailEnd type="none" len="sm" w="sm"/>
          </a:ln>
        </p:spPr>
      </p:sp>
      <p:grpSp>
        <p:nvGrpSpPr>
          <p:cNvPr name="Group 10" id="10"/>
          <p:cNvGrpSpPr/>
          <p:nvPr/>
        </p:nvGrpSpPr>
        <p:grpSpPr>
          <a:xfrm rot="0">
            <a:off x="17259300" y="279957"/>
            <a:ext cx="748743" cy="7487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26</a:t>
              </a:r>
            </a:p>
          </p:txBody>
        </p:sp>
      </p:grpSp>
      <p:sp>
        <p:nvSpPr>
          <p:cNvPr name="TextBox 13" id="13"/>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4</a:t>
            </a:r>
          </a:p>
        </p:txBody>
      </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9226705"/>
            <a:ext cx="18288000" cy="1060295"/>
            <a:chOff x="0" y="0"/>
            <a:chExt cx="24384000" cy="1413727"/>
          </a:xfrm>
        </p:grpSpPr>
        <p:sp>
          <p:nvSpPr>
            <p:cNvPr name="AutoShape 3" id="3"/>
            <p:cNvSpPr/>
            <p:nvPr/>
          </p:nvSpPr>
          <p:spPr>
            <a:xfrm rot="0">
              <a:off x="0" y="0"/>
              <a:ext cx="24384000" cy="1413727"/>
            </a:xfrm>
            <a:prstGeom prst="rect">
              <a:avLst/>
            </a:prstGeom>
            <a:solidFill>
              <a:srgbClr val="CCBAB0"/>
            </a:solidFill>
          </p:spPr>
        </p:sp>
        <p:sp>
          <p:nvSpPr>
            <p:cNvPr name="TextBox 4" id="4"/>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p>
          </p:txBody>
        </p:sp>
        <p:sp>
          <p:nvSpPr>
            <p:cNvPr name="TextBox 5" id="5"/>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grpSp>
        <p:nvGrpSpPr>
          <p:cNvPr name="Group 6" id="6"/>
          <p:cNvGrpSpPr/>
          <p:nvPr/>
        </p:nvGrpSpPr>
        <p:grpSpPr>
          <a:xfrm rot="0">
            <a:off x="17268825" y="279957"/>
            <a:ext cx="748743" cy="7487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27</a:t>
              </a:r>
            </a:p>
          </p:txBody>
        </p:sp>
      </p:grpSp>
      <p:grpSp>
        <p:nvGrpSpPr>
          <p:cNvPr name="Group 9" id="9"/>
          <p:cNvGrpSpPr/>
          <p:nvPr/>
        </p:nvGrpSpPr>
        <p:grpSpPr>
          <a:xfrm rot="0">
            <a:off x="1028700" y="1028700"/>
            <a:ext cx="15807230" cy="6141085"/>
            <a:chOff x="0" y="0"/>
            <a:chExt cx="21076306" cy="8188113"/>
          </a:xfrm>
        </p:grpSpPr>
        <p:sp>
          <p:nvSpPr>
            <p:cNvPr name="TextBox 10" id="10"/>
            <p:cNvSpPr txBox="true"/>
            <p:nvPr/>
          </p:nvSpPr>
          <p:spPr>
            <a:xfrm rot="0">
              <a:off x="0" y="-9525"/>
              <a:ext cx="21076306" cy="1139825"/>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Referências</a:t>
              </a:r>
            </a:p>
          </p:txBody>
        </p:sp>
        <p:sp>
          <p:nvSpPr>
            <p:cNvPr name="TextBox 11" id="11"/>
            <p:cNvSpPr txBox="true"/>
            <p:nvPr/>
          </p:nvSpPr>
          <p:spPr>
            <a:xfrm rot="0">
              <a:off x="0" y="1228725"/>
              <a:ext cx="21076306" cy="6959388"/>
            </a:xfrm>
            <a:prstGeom prst="rect">
              <a:avLst/>
            </a:prstGeom>
          </p:spPr>
          <p:txBody>
            <a:bodyPr anchor="t" rtlCol="false" tIns="0" lIns="0" bIns="0" rIns="0">
              <a:spAutoFit/>
            </a:bodyPr>
            <a:lstStyle/>
            <a:p>
              <a:pPr algn="l">
                <a:lnSpc>
                  <a:spcPts val="4160"/>
                </a:lnSpc>
              </a:pPr>
            </a:p>
            <a:p>
              <a:pPr algn="l">
                <a:lnSpc>
                  <a:spcPts val="4160"/>
                </a:lnSpc>
              </a:pPr>
              <a:r>
                <a:rPr lang="en-US" sz="3200">
                  <a:solidFill>
                    <a:srgbClr val="474242"/>
                  </a:solidFill>
                  <a:latin typeface="Nunito Sans"/>
                </a:rPr>
                <a:t>MORO, Matheus Fernando; DE ANDRADE, Dalton Francisco. Avaliação da qualidade de websites de imobiliárias por meio da satisfação dos usuários, 2020.</a:t>
              </a:r>
            </a:p>
            <a:p>
              <a:pPr algn="l">
                <a:lnSpc>
                  <a:spcPts val="4160"/>
                </a:lnSpc>
              </a:pPr>
            </a:p>
            <a:p>
              <a:pPr algn="l">
                <a:lnSpc>
                  <a:spcPts val="4160"/>
                </a:lnSpc>
              </a:pPr>
              <a:r>
                <a:rPr lang="en-US" sz="3200">
                  <a:solidFill>
                    <a:srgbClr val="474242"/>
                  </a:solidFill>
                  <a:latin typeface="Nunito Sans"/>
                </a:rPr>
                <a:t>CNN Brasil, Número de compradores de imóveis cresce no 1º tri de 2024, diz estudo, 2024. Disponível em: https://www.cnnbrasil.com.br/economia/macroeconomia/compradores-de-imoveis-crescem-no-1o-tri-de-2024-com-precos-mais-baixos-diz-estudo/. Acesso em: 05 jun.2024.</a:t>
              </a:r>
            </a:p>
            <a:p>
              <a:pPr algn="l">
                <a:lnSpc>
                  <a:spcPts val="4160"/>
                </a:lnSpc>
              </a:pPr>
            </a:p>
          </p:txBody>
        </p:sp>
      </p:grpSp>
      <p:sp>
        <p:nvSpPr>
          <p:cNvPr name="AutoShape 12" id="12"/>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162350">
            <a:off x="-4070854" y="-2856654"/>
            <a:ext cx="12914221" cy="13422236"/>
            <a:chOff x="0" y="0"/>
            <a:chExt cx="3348094" cy="3479800"/>
          </a:xfrm>
        </p:grpSpPr>
        <p:sp>
          <p:nvSpPr>
            <p:cNvPr name="Freeform 3" id="3"/>
            <p:cNvSpPr/>
            <p:nvPr/>
          </p:nvSpPr>
          <p:spPr>
            <a:xfrm flipH="false" flipV="false" rot="0">
              <a:off x="0" y="0"/>
              <a:ext cx="3348094" cy="3479800"/>
            </a:xfrm>
            <a:custGeom>
              <a:avLst/>
              <a:gdLst/>
              <a:ahLst/>
              <a:cxnLst/>
              <a:rect r="r" b="b" t="t" l="l"/>
              <a:pathLst>
                <a:path h="3479800" w="3348094">
                  <a:moveTo>
                    <a:pt x="0" y="0"/>
                  </a:moveTo>
                  <a:lnTo>
                    <a:pt x="3348094" y="0"/>
                  </a:lnTo>
                  <a:lnTo>
                    <a:pt x="3348094" y="3479800"/>
                  </a:lnTo>
                  <a:lnTo>
                    <a:pt x="0" y="3479800"/>
                  </a:lnTo>
                  <a:close/>
                </a:path>
              </a:pathLst>
            </a:custGeom>
            <a:solidFill>
              <a:srgbClr val="CCBAB0"/>
            </a:solidFill>
          </p:spPr>
        </p:sp>
      </p:grpSp>
      <p:sp>
        <p:nvSpPr>
          <p:cNvPr name="TextBox 4" id="4"/>
          <p:cNvSpPr txBox="true"/>
          <p:nvPr/>
        </p:nvSpPr>
        <p:spPr>
          <a:xfrm rot="0">
            <a:off x="-1546233" y="5295496"/>
            <a:ext cx="12250146" cy="511810"/>
          </a:xfrm>
          <a:prstGeom prst="rect">
            <a:avLst/>
          </a:prstGeom>
        </p:spPr>
        <p:txBody>
          <a:bodyPr anchor="t" rtlCol="false" tIns="0" lIns="0" bIns="0" rIns="0">
            <a:spAutoFit/>
          </a:bodyPr>
          <a:lstStyle/>
          <a:p>
            <a:pPr algn="l">
              <a:lnSpc>
                <a:spcPts val="4160"/>
              </a:lnSpc>
            </a:pPr>
          </a:p>
        </p:txBody>
      </p:sp>
      <p:grpSp>
        <p:nvGrpSpPr>
          <p:cNvPr name="Group 5" id="5"/>
          <p:cNvGrpSpPr/>
          <p:nvPr/>
        </p:nvGrpSpPr>
        <p:grpSpPr>
          <a:xfrm rot="0">
            <a:off x="0" y="9226705"/>
            <a:ext cx="18288000" cy="1060295"/>
            <a:chOff x="0" y="0"/>
            <a:chExt cx="24384000" cy="1413727"/>
          </a:xfrm>
        </p:grpSpPr>
        <p:sp>
          <p:nvSpPr>
            <p:cNvPr name="AutoShape 6" id="6"/>
            <p:cNvSpPr/>
            <p:nvPr/>
          </p:nvSpPr>
          <p:spPr>
            <a:xfrm rot="0">
              <a:off x="0" y="0"/>
              <a:ext cx="24384000" cy="1413727"/>
            </a:xfrm>
            <a:prstGeom prst="rect">
              <a:avLst/>
            </a:prstGeom>
            <a:solidFill>
              <a:srgbClr val="CCBAB0"/>
            </a:solidFill>
          </p:spPr>
        </p:sp>
        <p:sp>
          <p:nvSpPr>
            <p:cNvPr name="TextBox 7" id="7"/>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p>
          </p:txBody>
        </p:sp>
        <p:sp>
          <p:nvSpPr>
            <p:cNvPr name="TextBox 8" id="8"/>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grpSp>
        <p:nvGrpSpPr>
          <p:cNvPr name="Group 9" id="9"/>
          <p:cNvGrpSpPr/>
          <p:nvPr/>
        </p:nvGrpSpPr>
        <p:grpSpPr>
          <a:xfrm rot="0">
            <a:off x="17259300" y="279957"/>
            <a:ext cx="748743" cy="7487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28</a:t>
              </a:r>
            </a:p>
          </p:txBody>
        </p:sp>
      </p:grpSp>
      <p:grpSp>
        <p:nvGrpSpPr>
          <p:cNvPr name="Group 12" id="12"/>
          <p:cNvGrpSpPr/>
          <p:nvPr/>
        </p:nvGrpSpPr>
        <p:grpSpPr>
          <a:xfrm rot="0">
            <a:off x="224142" y="4288023"/>
            <a:ext cx="8709396" cy="2072096"/>
            <a:chOff x="0" y="0"/>
            <a:chExt cx="11612528" cy="2762794"/>
          </a:xfrm>
        </p:grpSpPr>
        <p:sp>
          <p:nvSpPr>
            <p:cNvPr name="TextBox 13" id="13"/>
            <p:cNvSpPr txBox="true"/>
            <p:nvPr/>
          </p:nvSpPr>
          <p:spPr>
            <a:xfrm rot="0">
              <a:off x="0" y="0"/>
              <a:ext cx="11612528" cy="2133600"/>
            </a:xfrm>
            <a:prstGeom prst="rect">
              <a:avLst/>
            </a:prstGeom>
          </p:spPr>
          <p:txBody>
            <a:bodyPr anchor="t" rtlCol="false" tIns="0" lIns="0" bIns="0" rIns="0">
              <a:spAutoFit/>
            </a:bodyPr>
            <a:lstStyle/>
            <a:p>
              <a:pPr algn="l">
                <a:lnSpc>
                  <a:spcPts val="6337"/>
                </a:lnSpc>
              </a:pPr>
              <a:r>
                <a:rPr lang="en-US" sz="5281">
                  <a:solidFill>
                    <a:srgbClr val="FFFFFF"/>
                  </a:solidFill>
                  <a:latin typeface="Nunito Sans Heavy"/>
                </a:rPr>
                <a:t>OBRIGADO PELA</a:t>
              </a:r>
            </a:p>
            <a:p>
              <a:pPr algn="l">
                <a:lnSpc>
                  <a:spcPts val="6337"/>
                </a:lnSpc>
              </a:pPr>
              <a:r>
                <a:rPr lang="en-US" sz="5281">
                  <a:solidFill>
                    <a:srgbClr val="FFFFFF"/>
                  </a:solidFill>
                  <a:latin typeface="Nunito Sans Heavy"/>
                </a:rPr>
                <a:t>ATENÇÃO</a:t>
              </a:r>
            </a:p>
          </p:txBody>
        </p:sp>
        <p:sp>
          <p:nvSpPr>
            <p:cNvPr name="TextBox 14" id="14"/>
            <p:cNvSpPr txBox="true"/>
            <p:nvPr/>
          </p:nvSpPr>
          <p:spPr>
            <a:xfrm rot="0">
              <a:off x="0" y="2204842"/>
              <a:ext cx="11612528" cy="557952"/>
            </a:xfrm>
            <a:prstGeom prst="rect">
              <a:avLst/>
            </a:prstGeom>
          </p:spPr>
          <p:txBody>
            <a:bodyPr anchor="t" rtlCol="false" tIns="0" lIns="0" bIns="0" rIns="0">
              <a:spAutoFit/>
            </a:bodyPr>
            <a:lstStyle/>
            <a:p>
              <a:pPr algn="l">
                <a:lnSpc>
                  <a:spcPts val="3477"/>
                </a:lnSpc>
              </a:pPr>
              <a:r>
                <a:rPr lang="en-US" sz="2675">
                  <a:solidFill>
                    <a:srgbClr val="937F74"/>
                  </a:solidFill>
                  <a:latin typeface="Nunito Sans Bold"/>
                </a:rPr>
                <a:t>A seguir ficamos com a execução do prótipo.</a:t>
              </a:r>
            </a:p>
          </p:txBody>
        </p:sp>
      </p:grpSp>
      <p:sp>
        <p:nvSpPr>
          <p:cNvPr name="Freeform 15" id="15"/>
          <p:cNvSpPr/>
          <p:nvPr/>
        </p:nvSpPr>
        <p:spPr>
          <a:xfrm flipH="false" flipV="false" rot="0">
            <a:off x="10703913" y="2187139"/>
            <a:ext cx="5490602" cy="5490602"/>
          </a:xfrm>
          <a:custGeom>
            <a:avLst/>
            <a:gdLst/>
            <a:ahLst/>
            <a:cxnLst/>
            <a:rect r="r" b="b" t="t" l="l"/>
            <a:pathLst>
              <a:path h="5490602" w="5490602">
                <a:moveTo>
                  <a:pt x="0" y="0"/>
                </a:moveTo>
                <a:lnTo>
                  <a:pt x="5490601" y="0"/>
                </a:lnTo>
                <a:lnTo>
                  <a:pt x="5490601" y="5490601"/>
                </a:lnTo>
                <a:lnTo>
                  <a:pt x="0" y="54906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lgDash"/>
            <a:miter/>
          </a:ln>
        </p:spPr>
      </p:sp>
      <p:sp>
        <p:nvSpPr>
          <p:cNvPr name="AutoShape 16" id="16"/>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4000500" y="-4000500"/>
            <a:ext cx="10287000" cy="18288000"/>
            <a:chOff x="0" y="0"/>
            <a:chExt cx="2666970" cy="4741280"/>
          </a:xfrm>
        </p:grpSpPr>
        <p:sp>
          <p:nvSpPr>
            <p:cNvPr name="Freeform 3" id="3"/>
            <p:cNvSpPr/>
            <p:nvPr/>
          </p:nvSpPr>
          <p:spPr>
            <a:xfrm flipH="false" flipV="false" rot="0">
              <a:off x="0" y="0"/>
              <a:ext cx="2666970" cy="4741280"/>
            </a:xfrm>
            <a:custGeom>
              <a:avLst/>
              <a:gdLst/>
              <a:ahLst/>
              <a:cxnLst/>
              <a:rect r="r" b="b" t="t" l="l"/>
              <a:pathLst>
                <a:path h="4741280" w="2666970">
                  <a:moveTo>
                    <a:pt x="0" y="0"/>
                  </a:moveTo>
                  <a:lnTo>
                    <a:pt x="2666970" y="0"/>
                  </a:lnTo>
                  <a:lnTo>
                    <a:pt x="2666970" y="4741280"/>
                  </a:lnTo>
                  <a:lnTo>
                    <a:pt x="0" y="4741280"/>
                  </a:lnTo>
                  <a:close/>
                </a:path>
              </a:pathLst>
            </a:custGeom>
            <a:solidFill>
              <a:srgbClr val="CCBAB0"/>
            </a:solidFill>
          </p:spPr>
        </p:sp>
      </p:grpSp>
      <p:sp>
        <p:nvSpPr>
          <p:cNvPr name="TextBox 4" id="4"/>
          <p:cNvSpPr txBox="true"/>
          <p:nvPr/>
        </p:nvSpPr>
        <p:spPr>
          <a:xfrm rot="0">
            <a:off x="482965" y="727075"/>
            <a:ext cx="17322070" cy="8766175"/>
          </a:xfrm>
          <a:prstGeom prst="rect">
            <a:avLst/>
          </a:prstGeom>
        </p:spPr>
        <p:txBody>
          <a:bodyPr anchor="t" rtlCol="false" tIns="0" lIns="0" bIns="0" rIns="0">
            <a:spAutoFit/>
          </a:bodyPr>
          <a:lstStyle/>
          <a:p>
            <a:pPr algn="just">
              <a:lnSpc>
                <a:spcPts val="3500"/>
              </a:lnSpc>
            </a:pPr>
            <a:r>
              <a:rPr lang="en-US" sz="2500">
                <a:solidFill>
                  <a:srgbClr val="FFFFFF"/>
                </a:solidFill>
                <a:latin typeface="Arimo Bold"/>
              </a:rPr>
              <a:t>Reconhecimentos e Direitos Autorais</a:t>
            </a:r>
          </a:p>
          <a:p>
            <a:pPr algn="just">
              <a:lnSpc>
                <a:spcPts val="3500"/>
              </a:lnSpc>
            </a:pPr>
            <a:r>
              <a:rPr lang="en-US" sz="2500">
                <a:solidFill>
                  <a:srgbClr val="FFFFFF"/>
                </a:solidFill>
                <a:latin typeface="Arimo Bold"/>
              </a:rPr>
              <a:t>@autor: ANDRÉ MOURA LIMA, ANTONIO LUCAS DA SILVA VALE, LUCAS MARTINS CAMPOS MATOS @data última versão: 21/06/2024 @versão: 2.0 @Agradecimentos: Universidade Federal do Maranhão (UFMA), Professor Doutor Thales Levi Azevedo Valente, e colegas de curso. @Copyright/License Este material é resultado de um trabalho acadêmico para a disciplina PROJETO E DESENVOLVIMENTO DE SOFTWARE, sobre a orientação do professor Dr. THALES LEVI AZEVEDO VALENTE, semestre letivo 2024.1,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 Copyright © 2024 Educational Material Este material está licenciado sob a Licença MIT. É permitido o uso, cópia, modificação, e distribuição deste material para qualquer fim, desde que acompanhado deste aviso de direitos autorais. 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 Para mais informações sobre a Licença MIT: https://opensource.org/licenses/MIT.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3456" y="2001613"/>
            <a:ext cx="8884349" cy="467042"/>
          </a:xfrm>
          <a:prstGeom prst="rect">
            <a:avLst/>
          </a:prstGeom>
        </p:spPr>
        <p:txBody>
          <a:bodyPr anchor="t" rtlCol="false" tIns="0" lIns="0" bIns="0" rIns="0">
            <a:spAutoFit/>
          </a:bodyPr>
          <a:lstStyle/>
          <a:p>
            <a:pPr algn="l">
              <a:lnSpc>
                <a:spcPts val="3867"/>
              </a:lnSpc>
            </a:pPr>
            <a:r>
              <a:rPr lang="en-US" sz="2975">
                <a:solidFill>
                  <a:srgbClr val="474242"/>
                </a:solidFill>
                <a:latin typeface="Nunito Sans Semi-Bold"/>
              </a:rPr>
              <a:t>O que você pode esperar na apresentação de hoje:</a:t>
            </a:r>
          </a:p>
        </p:txBody>
      </p:sp>
      <p:sp>
        <p:nvSpPr>
          <p:cNvPr name="Freeform 3" id="3"/>
          <p:cNvSpPr/>
          <p:nvPr/>
        </p:nvSpPr>
        <p:spPr>
          <a:xfrm flipH="false" flipV="false" rot="0">
            <a:off x="11250456" y="-412595"/>
            <a:ext cx="6632309" cy="9258300"/>
          </a:xfrm>
          <a:custGeom>
            <a:avLst/>
            <a:gdLst/>
            <a:ahLst/>
            <a:cxnLst/>
            <a:rect r="r" b="b" t="t" l="l"/>
            <a:pathLst>
              <a:path h="9258300" w="6632309">
                <a:moveTo>
                  <a:pt x="0" y="0"/>
                </a:moveTo>
                <a:lnTo>
                  <a:pt x="6632310" y="0"/>
                </a:lnTo>
                <a:lnTo>
                  <a:pt x="6632310"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9207655"/>
            <a:ext cx="18288000" cy="1079345"/>
          </a:xfrm>
          <a:prstGeom prst="rect">
            <a:avLst/>
          </a:prstGeom>
          <a:solidFill>
            <a:srgbClr val="CCBAB0"/>
          </a:solidFill>
        </p:spPr>
      </p:sp>
      <p:sp>
        <p:nvSpPr>
          <p:cNvPr name="TextBox 5" id="5"/>
          <p:cNvSpPr txBox="true"/>
          <p:nvPr/>
        </p:nvSpPr>
        <p:spPr>
          <a:xfrm rot="0">
            <a:off x="8746446" y="955016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nvGrpSpPr>
          <p:cNvPr name="Group 6" id="6"/>
          <p:cNvGrpSpPr/>
          <p:nvPr/>
        </p:nvGrpSpPr>
        <p:grpSpPr>
          <a:xfrm rot="0">
            <a:off x="17259300" y="279957"/>
            <a:ext cx="748743" cy="7487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3</a:t>
              </a:r>
            </a:p>
          </p:txBody>
        </p:sp>
      </p:grpSp>
      <p:sp>
        <p:nvSpPr>
          <p:cNvPr name="TextBox 9" id="9"/>
          <p:cNvSpPr txBox="true"/>
          <p:nvPr/>
        </p:nvSpPr>
        <p:spPr>
          <a:xfrm rot="0">
            <a:off x="983456" y="1082069"/>
            <a:ext cx="8577447"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Tópicos</a:t>
            </a:r>
          </a:p>
        </p:txBody>
      </p:sp>
      <p:grpSp>
        <p:nvGrpSpPr>
          <p:cNvPr name="Group 10" id="10"/>
          <p:cNvGrpSpPr/>
          <p:nvPr/>
        </p:nvGrpSpPr>
        <p:grpSpPr>
          <a:xfrm rot="0">
            <a:off x="1376839" y="3107474"/>
            <a:ext cx="10507030" cy="5841968"/>
            <a:chOff x="0" y="0"/>
            <a:chExt cx="14009374" cy="7789290"/>
          </a:xfrm>
        </p:grpSpPr>
        <p:sp>
          <p:nvSpPr>
            <p:cNvPr name="TextBox 11" id="11"/>
            <p:cNvSpPr txBox="true"/>
            <p:nvPr/>
          </p:nvSpPr>
          <p:spPr>
            <a:xfrm rot="0">
              <a:off x="1306039" y="-28575"/>
              <a:ext cx="6939355" cy="603587"/>
            </a:xfrm>
            <a:prstGeom prst="rect">
              <a:avLst/>
            </a:prstGeom>
          </p:spPr>
          <p:txBody>
            <a:bodyPr anchor="t" rtlCol="false" tIns="0" lIns="0" bIns="0" rIns="0">
              <a:spAutoFit/>
            </a:bodyPr>
            <a:lstStyle/>
            <a:p>
              <a:pPr algn="l" marL="0" indent="0" lvl="0">
                <a:lnSpc>
                  <a:spcPts val="3702"/>
                </a:lnSpc>
                <a:spcBef>
                  <a:spcPct val="0"/>
                </a:spcBef>
              </a:pPr>
              <a:r>
                <a:rPr lang="en-US" sz="2848">
                  <a:solidFill>
                    <a:srgbClr val="474242"/>
                  </a:solidFill>
                  <a:latin typeface="Nunito Sans Semi-Bold"/>
                </a:rPr>
                <a:t>Contexto</a:t>
              </a:r>
            </a:p>
          </p:txBody>
        </p:sp>
        <p:sp>
          <p:nvSpPr>
            <p:cNvPr name="TextBox 12" id="12"/>
            <p:cNvSpPr txBox="true"/>
            <p:nvPr/>
          </p:nvSpPr>
          <p:spPr>
            <a:xfrm rot="0">
              <a:off x="0" y="-28575"/>
              <a:ext cx="6869900" cy="603587"/>
            </a:xfrm>
            <a:prstGeom prst="rect">
              <a:avLst/>
            </a:prstGeom>
          </p:spPr>
          <p:txBody>
            <a:bodyPr anchor="t" rtlCol="false" tIns="0" lIns="0" bIns="0" rIns="0">
              <a:spAutoFit/>
            </a:bodyPr>
            <a:lstStyle/>
            <a:p>
              <a:pPr algn="l" marL="0" indent="0" lvl="0">
                <a:lnSpc>
                  <a:spcPts val="3702"/>
                </a:lnSpc>
                <a:spcBef>
                  <a:spcPct val="0"/>
                </a:spcBef>
              </a:pPr>
              <a:r>
                <a:rPr lang="en-US" sz="2848">
                  <a:solidFill>
                    <a:srgbClr val="CCBAB0"/>
                  </a:solidFill>
                  <a:latin typeface="Nunito Sans"/>
                </a:rPr>
                <a:t>01</a:t>
              </a:r>
            </a:p>
          </p:txBody>
        </p:sp>
        <p:sp>
          <p:nvSpPr>
            <p:cNvPr name="TextBox 13" id="13"/>
            <p:cNvSpPr txBox="true"/>
            <p:nvPr/>
          </p:nvSpPr>
          <p:spPr>
            <a:xfrm rot="0">
              <a:off x="1306039" y="1304105"/>
              <a:ext cx="12703335" cy="603587"/>
            </a:xfrm>
            <a:prstGeom prst="rect">
              <a:avLst/>
            </a:prstGeom>
          </p:spPr>
          <p:txBody>
            <a:bodyPr anchor="t" rtlCol="false" tIns="0" lIns="0" bIns="0" rIns="0">
              <a:spAutoFit/>
            </a:bodyPr>
            <a:lstStyle/>
            <a:p>
              <a:pPr algn="l" marL="0" indent="0" lvl="0">
                <a:lnSpc>
                  <a:spcPts val="3702"/>
                </a:lnSpc>
                <a:spcBef>
                  <a:spcPct val="0"/>
                </a:spcBef>
              </a:pPr>
              <a:r>
                <a:rPr lang="en-US" sz="2848">
                  <a:solidFill>
                    <a:srgbClr val="474242"/>
                  </a:solidFill>
                  <a:latin typeface="Nunito Sans Semi-Bold"/>
                </a:rPr>
                <a:t>Conclusão</a:t>
              </a:r>
            </a:p>
          </p:txBody>
        </p:sp>
        <p:sp>
          <p:nvSpPr>
            <p:cNvPr name="TextBox 14" id="14"/>
            <p:cNvSpPr txBox="true"/>
            <p:nvPr/>
          </p:nvSpPr>
          <p:spPr>
            <a:xfrm rot="0">
              <a:off x="0" y="1307943"/>
              <a:ext cx="6869900" cy="603587"/>
            </a:xfrm>
            <a:prstGeom prst="rect">
              <a:avLst/>
            </a:prstGeom>
          </p:spPr>
          <p:txBody>
            <a:bodyPr anchor="t" rtlCol="false" tIns="0" lIns="0" bIns="0" rIns="0">
              <a:spAutoFit/>
            </a:bodyPr>
            <a:lstStyle/>
            <a:p>
              <a:pPr algn="l" marL="0" indent="0" lvl="0">
                <a:lnSpc>
                  <a:spcPts val="3702"/>
                </a:lnSpc>
                <a:spcBef>
                  <a:spcPct val="0"/>
                </a:spcBef>
              </a:pPr>
              <a:r>
                <a:rPr lang="en-US" sz="2848">
                  <a:solidFill>
                    <a:srgbClr val="CCBAB0"/>
                  </a:solidFill>
                  <a:latin typeface="Nunito Sans"/>
                </a:rPr>
                <a:t>03</a:t>
              </a:r>
            </a:p>
          </p:txBody>
        </p:sp>
        <p:sp>
          <p:nvSpPr>
            <p:cNvPr name="TextBox 15" id="15"/>
            <p:cNvSpPr txBox="true"/>
            <p:nvPr/>
          </p:nvSpPr>
          <p:spPr>
            <a:xfrm rot="0">
              <a:off x="1306039" y="650266"/>
              <a:ext cx="8314850" cy="603587"/>
            </a:xfrm>
            <a:prstGeom prst="rect">
              <a:avLst/>
            </a:prstGeom>
          </p:spPr>
          <p:txBody>
            <a:bodyPr anchor="t" rtlCol="false" tIns="0" lIns="0" bIns="0" rIns="0">
              <a:spAutoFit/>
            </a:bodyPr>
            <a:lstStyle/>
            <a:p>
              <a:pPr algn="l" marL="0" indent="0" lvl="0">
                <a:lnSpc>
                  <a:spcPts val="3702"/>
                </a:lnSpc>
                <a:spcBef>
                  <a:spcPct val="0"/>
                </a:spcBef>
              </a:pPr>
              <a:r>
                <a:rPr lang="en-US" sz="2848">
                  <a:solidFill>
                    <a:srgbClr val="474242"/>
                  </a:solidFill>
                  <a:latin typeface="Nunito Sans Semi-Bold"/>
                </a:rPr>
                <a:t>Apresentação da plataforma</a:t>
              </a:r>
            </a:p>
          </p:txBody>
        </p:sp>
        <p:sp>
          <p:nvSpPr>
            <p:cNvPr name="TextBox 16" id="16"/>
            <p:cNvSpPr txBox="true"/>
            <p:nvPr/>
          </p:nvSpPr>
          <p:spPr>
            <a:xfrm rot="0">
              <a:off x="0" y="654105"/>
              <a:ext cx="6869900" cy="603587"/>
            </a:xfrm>
            <a:prstGeom prst="rect">
              <a:avLst/>
            </a:prstGeom>
          </p:spPr>
          <p:txBody>
            <a:bodyPr anchor="t" rtlCol="false" tIns="0" lIns="0" bIns="0" rIns="0">
              <a:spAutoFit/>
            </a:bodyPr>
            <a:lstStyle/>
            <a:p>
              <a:pPr algn="l" marL="0" indent="0" lvl="0">
                <a:lnSpc>
                  <a:spcPts val="3702"/>
                </a:lnSpc>
                <a:spcBef>
                  <a:spcPct val="0"/>
                </a:spcBef>
              </a:pPr>
              <a:r>
                <a:rPr lang="en-US" sz="2848">
                  <a:solidFill>
                    <a:srgbClr val="CCBAB0"/>
                  </a:solidFill>
                  <a:latin typeface="Nunito Sans"/>
                </a:rPr>
                <a:t>02</a:t>
              </a:r>
            </a:p>
          </p:txBody>
        </p:sp>
        <p:sp>
          <p:nvSpPr>
            <p:cNvPr name="TextBox 17" id="17"/>
            <p:cNvSpPr txBox="true"/>
            <p:nvPr/>
          </p:nvSpPr>
          <p:spPr>
            <a:xfrm rot="0">
              <a:off x="1306039" y="1961782"/>
              <a:ext cx="6939355" cy="603587"/>
            </a:xfrm>
            <a:prstGeom prst="rect">
              <a:avLst/>
            </a:prstGeom>
          </p:spPr>
          <p:txBody>
            <a:bodyPr anchor="t" rtlCol="false" tIns="0" lIns="0" bIns="0" rIns="0">
              <a:spAutoFit/>
            </a:bodyPr>
            <a:lstStyle/>
            <a:p>
              <a:pPr algn="l" marL="0" indent="0" lvl="0">
                <a:lnSpc>
                  <a:spcPts val="3702"/>
                </a:lnSpc>
                <a:spcBef>
                  <a:spcPct val="0"/>
                </a:spcBef>
              </a:pPr>
              <a:r>
                <a:rPr lang="en-US" sz="2848">
                  <a:solidFill>
                    <a:srgbClr val="474242"/>
                  </a:solidFill>
                  <a:latin typeface="Nunito Sans Semi-Bold"/>
                </a:rPr>
                <a:t>Referências</a:t>
              </a:r>
            </a:p>
          </p:txBody>
        </p:sp>
        <p:sp>
          <p:nvSpPr>
            <p:cNvPr name="TextBox 18" id="18"/>
            <p:cNvSpPr txBox="true"/>
            <p:nvPr/>
          </p:nvSpPr>
          <p:spPr>
            <a:xfrm rot="0">
              <a:off x="0" y="1961782"/>
              <a:ext cx="6869900" cy="603587"/>
            </a:xfrm>
            <a:prstGeom prst="rect">
              <a:avLst/>
            </a:prstGeom>
          </p:spPr>
          <p:txBody>
            <a:bodyPr anchor="t" rtlCol="false" tIns="0" lIns="0" bIns="0" rIns="0">
              <a:spAutoFit/>
            </a:bodyPr>
            <a:lstStyle/>
            <a:p>
              <a:pPr algn="l" marL="0" indent="0" lvl="0">
                <a:lnSpc>
                  <a:spcPts val="3702"/>
                </a:lnSpc>
                <a:spcBef>
                  <a:spcPct val="0"/>
                </a:spcBef>
              </a:pPr>
              <a:r>
                <a:rPr lang="en-US" sz="2848" u="none">
                  <a:solidFill>
                    <a:srgbClr val="CCBAB0"/>
                  </a:solidFill>
                  <a:latin typeface="Nunito Sans"/>
                </a:rPr>
                <a:t>04</a:t>
              </a:r>
            </a:p>
          </p:txBody>
        </p:sp>
        <p:sp>
          <p:nvSpPr>
            <p:cNvPr name="TextBox 19" id="19"/>
            <p:cNvSpPr txBox="true"/>
            <p:nvPr/>
          </p:nvSpPr>
          <p:spPr>
            <a:xfrm rot="0">
              <a:off x="1306039" y="2615620"/>
              <a:ext cx="12310336"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0" id="20"/>
            <p:cNvSpPr txBox="true"/>
            <p:nvPr/>
          </p:nvSpPr>
          <p:spPr>
            <a:xfrm rot="0">
              <a:off x="0" y="2615620"/>
              <a:ext cx="6869900"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1" id="21"/>
            <p:cNvSpPr txBox="true"/>
            <p:nvPr/>
          </p:nvSpPr>
          <p:spPr>
            <a:xfrm rot="0">
              <a:off x="1306039" y="3269458"/>
              <a:ext cx="11092565"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2" id="22"/>
            <p:cNvSpPr txBox="true"/>
            <p:nvPr/>
          </p:nvSpPr>
          <p:spPr>
            <a:xfrm rot="0">
              <a:off x="0" y="3269458"/>
              <a:ext cx="6869900"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3" id="23"/>
            <p:cNvSpPr txBox="true"/>
            <p:nvPr/>
          </p:nvSpPr>
          <p:spPr>
            <a:xfrm rot="0">
              <a:off x="1300013" y="3923297"/>
              <a:ext cx="11098590"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4" id="24"/>
            <p:cNvSpPr txBox="true"/>
            <p:nvPr/>
          </p:nvSpPr>
          <p:spPr>
            <a:xfrm rot="0">
              <a:off x="0" y="3923297"/>
              <a:ext cx="6869900"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5" id="25"/>
            <p:cNvSpPr txBox="true"/>
            <p:nvPr/>
          </p:nvSpPr>
          <p:spPr>
            <a:xfrm rot="0">
              <a:off x="1300013" y="4577135"/>
              <a:ext cx="10181594"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6" id="26"/>
            <p:cNvSpPr txBox="true"/>
            <p:nvPr/>
          </p:nvSpPr>
          <p:spPr>
            <a:xfrm rot="0">
              <a:off x="0" y="4577135"/>
              <a:ext cx="6869900"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7" id="27"/>
            <p:cNvSpPr txBox="true"/>
            <p:nvPr/>
          </p:nvSpPr>
          <p:spPr>
            <a:xfrm rot="0">
              <a:off x="1302409" y="5230973"/>
              <a:ext cx="9726725"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8" id="28"/>
            <p:cNvSpPr txBox="true"/>
            <p:nvPr/>
          </p:nvSpPr>
          <p:spPr>
            <a:xfrm rot="0">
              <a:off x="1306039" y="5881221"/>
              <a:ext cx="8690069"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29" id="29"/>
            <p:cNvSpPr txBox="true"/>
            <p:nvPr/>
          </p:nvSpPr>
          <p:spPr>
            <a:xfrm rot="0">
              <a:off x="0" y="5881221"/>
              <a:ext cx="7924072"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30" id="30"/>
            <p:cNvSpPr txBox="true"/>
            <p:nvPr/>
          </p:nvSpPr>
          <p:spPr>
            <a:xfrm rot="0">
              <a:off x="1300013" y="6531469"/>
              <a:ext cx="8004186"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31" id="31"/>
            <p:cNvSpPr txBox="true"/>
            <p:nvPr/>
          </p:nvSpPr>
          <p:spPr>
            <a:xfrm rot="0">
              <a:off x="0" y="6531469"/>
              <a:ext cx="7924072"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32" id="32"/>
            <p:cNvSpPr txBox="true"/>
            <p:nvPr/>
          </p:nvSpPr>
          <p:spPr>
            <a:xfrm rot="0">
              <a:off x="1300013" y="7185703"/>
              <a:ext cx="8004186" cy="603587"/>
            </a:xfrm>
            <a:prstGeom prst="rect">
              <a:avLst/>
            </a:prstGeom>
          </p:spPr>
          <p:txBody>
            <a:bodyPr anchor="t" rtlCol="false" tIns="0" lIns="0" bIns="0" rIns="0">
              <a:spAutoFit/>
            </a:bodyPr>
            <a:lstStyle/>
            <a:p>
              <a:pPr algn="l" marL="0" indent="0" lvl="0">
                <a:lnSpc>
                  <a:spcPts val="3702"/>
                </a:lnSpc>
                <a:spcBef>
                  <a:spcPct val="0"/>
                </a:spcBef>
              </a:pPr>
            </a:p>
          </p:txBody>
        </p:sp>
        <p:sp>
          <p:nvSpPr>
            <p:cNvPr name="TextBox 33" id="33"/>
            <p:cNvSpPr txBox="true"/>
            <p:nvPr/>
          </p:nvSpPr>
          <p:spPr>
            <a:xfrm rot="0">
              <a:off x="0" y="7185703"/>
              <a:ext cx="7924072" cy="603587"/>
            </a:xfrm>
            <a:prstGeom prst="rect">
              <a:avLst/>
            </a:prstGeom>
          </p:spPr>
          <p:txBody>
            <a:bodyPr anchor="t" rtlCol="false" tIns="0" lIns="0" bIns="0" rIns="0">
              <a:spAutoFit/>
            </a:bodyPr>
            <a:lstStyle/>
            <a:p>
              <a:pPr algn="l" marL="0" indent="0" lvl="0">
                <a:lnSpc>
                  <a:spcPts val="3702"/>
                </a:lnSpc>
                <a:spcBef>
                  <a:spcPct val="0"/>
                </a:spcBef>
              </a:pPr>
            </a:p>
          </p:txBody>
        </p:sp>
      </p:grpSp>
      <p:sp>
        <p:nvSpPr>
          <p:cNvPr name="AutoShape 34" id="3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628" r="-15628" b="0"/>
            </a:stretch>
          </a:blipFill>
        </p:spPr>
      </p:sp>
      <p:sp>
        <p:nvSpPr>
          <p:cNvPr name="AutoShape 3" id="3"/>
          <p:cNvSpPr/>
          <p:nvPr/>
        </p:nvSpPr>
        <p:spPr>
          <a:xfrm rot="0">
            <a:off x="0" y="9207655"/>
            <a:ext cx="18288000" cy="1079345"/>
          </a:xfrm>
          <a:prstGeom prst="rect">
            <a:avLst/>
          </a:prstGeom>
          <a:solidFill>
            <a:srgbClr val="CCBAB0"/>
          </a:solidFill>
        </p:spPr>
      </p:sp>
      <p:sp>
        <p:nvSpPr>
          <p:cNvPr name="TextBox 4" id="4"/>
          <p:cNvSpPr txBox="true"/>
          <p:nvPr/>
        </p:nvSpPr>
        <p:spPr>
          <a:xfrm rot="0">
            <a:off x="8746446" y="9591280"/>
            <a:ext cx="92615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5" id="5"/>
          <p:cNvSpPr/>
          <p:nvPr/>
        </p:nvSpPr>
        <p:spPr>
          <a:xfrm>
            <a:off x="1028700" y="6732984"/>
            <a:ext cx="12501648" cy="0"/>
          </a:xfrm>
          <a:prstGeom prst="line">
            <a:avLst/>
          </a:prstGeom>
          <a:ln cap="flat" w="342900">
            <a:solidFill>
              <a:srgbClr val="CCBAB0"/>
            </a:solidFill>
            <a:prstDash val="solid"/>
            <a:headEnd type="none" len="sm" w="sm"/>
            <a:tailEnd type="none" len="sm" w="sm"/>
          </a:ln>
        </p:spPr>
      </p:sp>
      <p:sp>
        <p:nvSpPr>
          <p:cNvPr name="AutoShape 6" id="6"/>
          <p:cNvSpPr/>
          <p:nvPr/>
        </p:nvSpPr>
        <p:spPr>
          <a:xfrm rot="0">
            <a:off x="1028700" y="5043475"/>
            <a:ext cx="12501648" cy="1550562"/>
          </a:xfrm>
          <a:prstGeom prst="rect">
            <a:avLst/>
          </a:prstGeom>
          <a:solidFill>
            <a:srgbClr val="FFFFFF"/>
          </a:solidFill>
        </p:spPr>
      </p:sp>
      <p:sp>
        <p:nvSpPr>
          <p:cNvPr name="TextBox 7" id="7"/>
          <p:cNvSpPr txBox="true"/>
          <p:nvPr/>
        </p:nvSpPr>
        <p:spPr>
          <a:xfrm rot="0">
            <a:off x="2707682" y="5888549"/>
            <a:ext cx="7618591" cy="430530"/>
          </a:xfrm>
          <a:prstGeom prst="rect">
            <a:avLst/>
          </a:prstGeom>
        </p:spPr>
        <p:txBody>
          <a:bodyPr anchor="t" rtlCol="false" tIns="0" lIns="0" bIns="0" rIns="0">
            <a:spAutoFit/>
          </a:bodyPr>
          <a:lstStyle/>
          <a:p>
            <a:pPr algn="l">
              <a:lnSpc>
                <a:spcPts val="3569"/>
              </a:lnSpc>
            </a:pPr>
            <a:r>
              <a:rPr lang="en-US" sz="2550">
                <a:solidFill>
                  <a:srgbClr val="474242"/>
                </a:solidFill>
                <a:latin typeface="Nunito Sans Semi-Bold"/>
              </a:rPr>
              <a:t>Explicando o contexto para criação da plataforma.</a:t>
            </a:r>
          </a:p>
        </p:txBody>
      </p:sp>
      <p:sp>
        <p:nvSpPr>
          <p:cNvPr name="TextBox 8" id="8"/>
          <p:cNvSpPr txBox="true"/>
          <p:nvPr/>
        </p:nvSpPr>
        <p:spPr>
          <a:xfrm rot="0">
            <a:off x="2698157" y="5237826"/>
            <a:ext cx="10669562" cy="733425"/>
          </a:xfrm>
          <a:prstGeom prst="rect">
            <a:avLst/>
          </a:prstGeom>
        </p:spPr>
        <p:txBody>
          <a:bodyPr anchor="t" rtlCol="false" tIns="0" lIns="0" bIns="0" rIns="0">
            <a:spAutoFit/>
          </a:bodyPr>
          <a:lstStyle/>
          <a:p>
            <a:pPr algn="l">
              <a:lnSpc>
                <a:spcPts val="5850"/>
              </a:lnSpc>
            </a:pPr>
            <a:r>
              <a:rPr lang="en-US" sz="4500">
                <a:solidFill>
                  <a:srgbClr val="937F74"/>
                </a:solidFill>
                <a:latin typeface="Nunito Sans Heavy"/>
              </a:rPr>
              <a:t>CONTEXTO</a:t>
            </a:r>
          </a:p>
        </p:txBody>
      </p:sp>
      <p:sp>
        <p:nvSpPr>
          <p:cNvPr name="AutoShape 9" id="9"/>
          <p:cNvSpPr/>
          <p:nvPr/>
        </p:nvSpPr>
        <p:spPr>
          <a:xfrm>
            <a:off x="2238860" y="5275926"/>
            <a:ext cx="0" cy="1085660"/>
          </a:xfrm>
          <a:prstGeom prst="line">
            <a:avLst/>
          </a:prstGeom>
          <a:ln cap="flat" w="38100">
            <a:solidFill>
              <a:srgbClr val="CCBAB0"/>
            </a:solidFill>
            <a:prstDash val="solid"/>
            <a:headEnd type="none" len="sm" w="sm"/>
            <a:tailEnd type="none" len="sm" w="sm"/>
          </a:ln>
        </p:spPr>
      </p:sp>
      <p:sp>
        <p:nvSpPr>
          <p:cNvPr name="TextBox 10" id="10"/>
          <p:cNvSpPr txBox="true"/>
          <p:nvPr/>
        </p:nvSpPr>
        <p:spPr>
          <a:xfrm rot="0">
            <a:off x="1473043" y="5355206"/>
            <a:ext cx="381000" cy="850900"/>
          </a:xfrm>
          <a:prstGeom prst="rect">
            <a:avLst/>
          </a:prstGeom>
        </p:spPr>
        <p:txBody>
          <a:bodyPr anchor="t" rtlCol="false" tIns="0" lIns="0" bIns="0" rIns="0">
            <a:spAutoFit/>
          </a:bodyPr>
          <a:lstStyle/>
          <a:p>
            <a:pPr algn="ctr">
              <a:lnSpc>
                <a:spcPts val="6950"/>
              </a:lnSpc>
            </a:pPr>
            <a:r>
              <a:rPr lang="en-US" sz="5000">
                <a:solidFill>
                  <a:srgbClr val="937F74"/>
                </a:solidFill>
                <a:latin typeface="Nunito Sans Bold"/>
              </a:rPr>
              <a:t>1</a:t>
            </a:r>
          </a:p>
        </p:txBody>
      </p:sp>
      <p:grpSp>
        <p:nvGrpSpPr>
          <p:cNvPr name="Group 11" id="11"/>
          <p:cNvGrpSpPr/>
          <p:nvPr/>
        </p:nvGrpSpPr>
        <p:grpSpPr>
          <a:xfrm rot="0">
            <a:off x="17259300" y="279957"/>
            <a:ext cx="748743" cy="7487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4</a:t>
              </a:r>
            </a:p>
          </p:txBody>
        </p:sp>
      </p:grpSp>
      <p:sp>
        <p:nvSpPr>
          <p:cNvPr name="AutoShape 14" id="14"/>
          <p:cNvSpPr/>
          <p:nvPr/>
        </p:nvSpPr>
        <p:spPr>
          <a:xfrm>
            <a:off x="0" y="9207655"/>
            <a:ext cx="18288000" cy="19050"/>
          </a:xfrm>
          <a:prstGeom prst="line">
            <a:avLst/>
          </a:prstGeom>
          <a:ln cap="flat" w="38100">
            <a:solidFill>
              <a:srgbClr val="937F74"/>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26705"/>
            <a:ext cx="18288000" cy="1060295"/>
            <a:chOff x="0" y="0"/>
            <a:chExt cx="24384000" cy="1413727"/>
          </a:xfrm>
        </p:grpSpPr>
        <p:sp>
          <p:nvSpPr>
            <p:cNvPr name="AutoShape 3" id="3"/>
            <p:cNvSpPr/>
            <p:nvPr/>
          </p:nvSpPr>
          <p:spPr>
            <a:xfrm rot="0">
              <a:off x="0" y="0"/>
              <a:ext cx="24384000" cy="1413727"/>
            </a:xfrm>
            <a:prstGeom prst="rect">
              <a:avLst/>
            </a:prstGeom>
            <a:solidFill>
              <a:srgbClr val="CCBAB0"/>
            </a:solidFill>
          </p:spPr>
        </p:sp>
        <p:sp>
          <p:nvSpPr>
            <p:cNvPr name="TextBox 4" id="4"/>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Contexto</a:t>
              </a:r>
            </a:p>
          </p:txBody>
        </p:sp>
        <p:sp>
          <p:nvSpPr>
            <p:cNvPr name="TextBox 5" id="5"/>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Freeform 6" id="6"/>
          <p:cNvSpPr/>
          <p:nvPr/>
        </p:nvSpPr>
        <p:spPr>
          <a:xfrm flipH="false" flipV="false" rot="0">
            <a:off x="8546095" y="-198022"/>
            <a:ext cx="9741905" cy="9405677"/>
          </a:xfrm>
          <a:custGeom>
            <a:avLst/>
            <a:gdLst/>
            <a:ahLst/>
            <a:cxnLst/>
            <a:rect r="r" b="b" t="t" l="l"/>
            <a:pathLst>
              <a:path h="9405677" w="9741905">
                <a:moveTo>
                  <a:pt x="0" y="0"/>
                </a:moveTo>
                <a:lnTo>
                  <a:pt x="9741905" y="0"/>
                </a:lnTo>
                <a:lnTo>
                  <a:pt x="9741905" y="9405677"/>
                </a:lnTo>
                <a:lnTo>
                  <a:pt x="0" y="9405677"/>
                </a:lnTo>
                <a:lnTo>
                  <a:pt x="0" y="0"/>
                </a:lnTo>
                <a:close/>
              </a:path>
            </a:pathLst>
          </a:custGeom>
          <a:blipFill>
            <a:blip r:embed="rId2"/>
            <a:stretch>
              <a:fillRect l="-28357" t="0" r="-28824" b="-6110"/>
            </a:stretch>
          </a:blipFill>
        </p:spPr>
      </p:sp>
      <p:grpSp>
        <p:nvGrpSpPr>
          <p:cNvPr name="Group 7" id="7"/>
          <p:cNvGrpSpPr/>
          <p:nvPr/>
        </p:nvGrpSpPr>
        <p:grpSpPr>
          <a:xfrm rot="0">
            <a:off x="17259300" y="279957"/>
            <a:ext cx="748743" cy="74874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5</a:t>
              </a:r>
            </a:p>
          </p:txBody>
        </p:sp>
      </p:grpSp>
      <p:sp>
        <p:nvSpPr>
          <p:cNvPr name="AutoShape 10" id="10"/>
          <p:cNvSpPr/>
          <p:nvPr/>
        </p:nvSpPr>
        <p:spPr>
          <a:xfrm>
            <a:off x="0" y="9207655"/>
            <a:ext cx="18288000" cy="19050"/>
          </a:xfrm>
          <a:prstGeom prst="line">
            <a:avLst/>
          </a:prstGeom>
          <a:ln cap="flat" w="38100">
            <a:solidFill>
              <a:srgbClr val="937F74"/>
            </a:solidFill>
            <a:prstDash val="solid"/>
            <a:headEnd type="none" len="sm" w="sm"/>
            <a:tailEnd type="none" len="sm" w="sm"/>
          </a:ln>
        </p:spPr>
      </p:sp>
      <p:sp>
        <p:nvSpPr>
          <p:cNvPr name="TextBox 11" id="11"/>
          <p:cNvSpPr txBox="true"/>
          <p:nvPr/>
        </p:nvSpPr>
        <p:spPr>
          <a:xfrm rot="0">
            <a:off x="983456" y="1201449"/>
            <a:ext cx="7082332" cy="751840"/>
          </a:xfrm>
          <a:prstGeom prst="rect">
            <a:avLst/>
          </a:prstGeom>
        </p:spPr>
        <p:txBody>
          <a:bodyPr anchor="t" rtlCol="false" tIns="0" lIns="0" bIns="0" rIns="0">
            <a:spAutoFit/>
          </a:bodyPr>
          <a:lstStyle/>
          <a:p>
            <a:pPr algn="l">
              <a:lnSpc>
                <a:spcPts val="5600"/>
              </a:lnSpc>
            </a:pPr>
            <a:r>
              <a:rPr lang="en-US" sz="5600">
                <a:solidFill>
                  <a:srgbClr val="937F74"/>
                </a:solidFill>
                <a:latin typeface="Nunito Sans Heavy"/>
              </a:rPr>
              <a:t>Contexto </a:t>
            </a:r>
          </a:p>
        </p:txBody>
      </p:sp>
      <p:grpSp>
        <p:nvGrpSpPr>
          <p:cNvPr name="Group 12" id="12"/>
          <p:cNvGrpSpPr/>
          <p:nvPr/>
        </p:nvGrpSpPr>
        <p:grpSpPr>
          <a:xfrm rot="0">
            <a:off x="1375238" y="3588525"/>
            <a:ext cx="5925370" cy="4448984"/>
            <a:chOff x="0" y="0"/>
            <a:chExt cx="7900493" cy="5931979"/>
          </a:xfrm>
        </p:grpSpPr>
        <p:sp>
          <p:nvSpPr>
            <p:cNvPr name="TextBox 13" id="13"/>
            <p:cNvSpPr txBox="true"/>
            <p:nvPr/>
          </p:nvSpPr>
          <p:spPr>
            <a:xfrm rot="0">
              <a:off x="0" y="0"/>
              <a:ext cx="7900493" cy="1943100"/>
            </a:xfrm>
            <a:prstGeom prst="rect">
              <a:avLst/>
            </a:prstGeom>
          </p:spPr>
          <p:txBody>
            <a:bodyPr anchor="t" rtlCol="false" tIns="0" lIns="0" bIns="0" rIns="0">
              <a:spAutoFit/>
            </a:bodyPr>
            <a:lstStyle/>
            <a:p>
              <a:pPr algn="just" marL="0" indent="0" lvl="0">
                <a:lnSpc>
                  <a:spcPts val="3840"/>
                </a:lnSpc>
                <a:spcBef>
                  <a:spcPct val="0"/>
                </a:spcBef>
              </a:pPr>
              <a:r>
                <a:rPr lang="en-US" sz="3200">
                  <a:solidFill>
                    <a:srgbClr val="937F74"/>
                  </a:solidFill>
                  <a:latin typeface="Nunito Sans Bold"/>
                </a:rPr>
                <a:t>O intuito do portal é facilitar a venda de imóveis através do IMOBILLE ON.</a:t>
              </a:r>
            </a:p>
          </p:txBody>
        </p:sp>
        <p:sp>
          <p:nvSpPr>
            <p:cNvPr name="TextBox 14" id="14"/>
            <p:cNvSpPr txBox="true"/>
            <p:nvPr/>
          </p:nvSpPr>
          <p:spPr>
            <a:xfrm rot="0">
              <a:off x="0" y="2290889"/>
              <a:ext cx="7900493" cy="36410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A maioria dos sites de venda de imóveis são limitados e ineficientes no processo de venda. Dessa forma, a plataforma busca facilitar a consulta por anúncios, disponibilizar imagens eficientes dos anúncios dos imóveis e muitas funcionalidades, além de dar uma melhor interação da plataforma para o moderador e o administrador.</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 y="434378"/>
            <a:ext cx="12198952" cy="1906171"/>
            <a:chOff x="0" y="0"/>
            <a:chExt cx="3430542" cy="536046"/>
          </a:xfrm>
        </p:grpSpPr>
        <p:sp>
          <p:nvSpPr>
            <p:cNvPr name="Freeform 3" id="3"/>
            <p:cNvSpPr/>
            <p:nvPr/>
          </p:nvSpPr>
          <p:spPr>
            <a:xfrm flipH="false" flipV="false" rot="0">
              <a:off x="0" y="0"/>
              <a:ext cx="3430542" cy="536046"/>
            </a:xfrm>
            <a:custGeom>
              <a:avLst/>
              <a:gdLst/>
              <a:ahLst/>
              <a:cxnLst/>
              <a:rect r="r" b="b" t="t" l="l"/>
              <a:pathLst>
                <a:path h="536046" w="3430542">
                  <a:moveTo>
                    <a:pt x="0" y="0"/>
                  </a:moveTo>
                  <a:lnTo>
                    <a:pt x="3430542" y="0"/>
                  </a:lnTo>
                  <a:lnTo>
                    <a:pt x="3430542" y="536046"/>
                  </a:lnTo>
                  <a:lnTo>
                    <a:pt x="0" y="536046"/>
                  </a:lnTo>
                  <a:close/>
                </a:path>
              </a:pathLst>
            </a:custGeom>
            <a:solidFill>
              <a:srgbClr val="937F74">
                <a:alpha val="22745"/>
              </a:srgbClr>
            </a:solidFill>
          </p:spPr>
        </p:sp>
      </p:grpSp>
      <p:grpSp>
        <p:nvGrpSpPr>
          <p:cNvPr name="Group 4" id="4"/>
          <p:cNvGrpSpPr/>
          <p:nvPr/>
        </p:nvGrpSpPr>
        <p:grpSpPr>
          <a:xfrm rot="0">
            <a:off x="-20" y="9188605"/>
            <a:ext cx="18288040" cy="1098395"/>
            <a:chOff x="0" y="0"/>
            <a:chExt cx="24384053" cy="1464527"/>
          </a:xfrm>
        </p:grpSpPr>
        <p:sp>
          <p:nvSpPr>
            <p:cNvPr name="AutoShape 5" id="5"/>
            <p:cNvSpPr/>
            <p:nvPr/>
          </p:nvSpPr>
          <p:spPr>
            <a:xfrm rot="0">
              <a:off x="26" y="50800"/>
              <a:ext cx="24384000" cy="1413727"/>
            </a:xfrm>
            <a:prstGeom prst="rect">
              <a:avLst/>
            </a:prstGeom>
            <a:solidFill>
              <a:srgbClr val="CCBAB0"/>
            </a:solidFill>
          </p:spPr>
        </p:sp>
        <p:sp>
          <p:nvSpPr>
            <p:cNvPr name="TextBox 6" id="6"/>
            <p:cNvSpPr txBox="true"/>
            <p:nvPr/>
          </p:nvSpPr>
          <p:spPr>
            <a:xfrm rot="0">
              <a:off x="755430" y="4949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Contexto</a:t>
              </a:r>
            </a:p>
          </p:txBody>
        </p:sp>
        <p:sp>
          <p:nvSpPr>
            <p:cNvPr name="TextBox 7" id="7"/>
            <p:cNvSpPr txBox="true"/>
            <p:nvPr/>
          </p:nvSpPr>
          <p:spPr>
            <a:xfrm rot="0">
              <a:off x="11661954" y="5496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sp>
          <p:nvSpPr>
            <p:cNvPr name="AutoShape 8" id="8"/>
            <p:cNvSpPr/>
            <p:nvPr/>
          </p:nvSpPr>
          <p:spPr>
            <a:xfrm>
              <a:off x="26" y="25400"/>
              <a:ext cx="24384000" cy="25400"/>
            </a:xfrm>
            <a:prstGeom prst="line">
              <a:avLst/>
            </a:prstGeom>
            <a:ln cap="flat" w="50800">
              <a:solidFill>
                <a:srgbClr val="937F74"/>
              </a:solidFill>
              <a:prstDash val="solid"/>
              <a:headEnd type="none" len="sm" w="sm"/>
              <a:tailEnd type="none" len="sm" w="sm"/>
            </a:ln>
          </p:spPr>
        </p:sp>
      </p:grpSp>
      <p:sp>
        <p:nvSpPr>
          <p:cNvPr name="Freeform 9" id="9"/>
          <p:cNvSpPr/>
          <p:nvPr/>
        </p:nvSpPr>
        <p:spPr>
          <a:xfrm flipH="true" flipV="false" rot="0">
            <a:off x="15061330" y="-4043695"/>
            <a:ext cx="5893426" cy="6766981"/>
          </a:xfrm>
          <a:custGeom>
            <a:avLst/>
            <a:gdLst/>
            <a:ahLst/>
            <a:cxnLst/>
            <a:rect r="r" b="b" t="t" l="l"/>
            <a:pathLst>
              <a:path h="6766981" w="5893426">
                <a:moveTo>
                  <a:pt x="5893426" y="0"/>
                </a:moveTo>
                <a:lnTo>
                  <a:pt x="0" y="0"/>
                </a:lnTo>
                <a:lnTo>
                  <a:pt x="0" y="6766981"/>
                </a:lnTo>
                <a:lnTo>
                  <a:pt x="5893426" y="6766981"/>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7259300" y="279957"/>
            <a:ext cx="748743" cy="7487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6</a:t>
              </a:r>
            </a:p>
          </p:txBody>
        </p:sp>
      </p:grpSp>
      <p:sp>
        <p:nvSpPr>
          <p:cNvPr name="Freeform 13" id="13"/>
          <p:cNvSpPr/>
          <p:nvPr/>
        </p:nvSpPr>
        <p:spPr>
          <a:xfrm flipH="false" flipV="false" rot="0">
            <a:off x="7516393" y="2997606"/>
            <a:ext cx="8937610" cy="5685380"/>
          </a:xfrm>
          <a:custGeom>
            <a:avLst/>
            <a:gdLst/>
            <a:ahLst/>
            <a:cxnLst/>
            <a:rect r="r" b="b" t="t" l="l"/>
            <a:pathLst>
              <a:path h="5685380" w="8937610">
                <a:moveTo>
                  <a:pt x="0" y="0"/>
                </a:moveTo>
                <a:lnTo>
                  <a:pt x="8937610" y="0"/>
                </a:lnTo>
                <a:lnTo>
                  <a:pt x="8937610" y="5685380"/>
                </a:lnTo>
                <a:lnTo>
                  <a:pt x="0" y="5685380"/>
                </a:lnTo>
                <a:lnTo>
                  <a:pt x="0" y="0"/>
                </a:lnTo>
                <a:close/>
              </a:path>
            </a:pathLst>
          </a:custGeom>
          <a:blipFill>
            <a:blip r:embed="rId4"/>
            <a:stretch>
              <a:fillRect l="0" t="0" r="0" b="0"/>
            </a:stretch>
          </a:blipFill>
        </p:spPr>
      </p:sp>
      <p:grpSp>
        <p:nvGrpSpPr>
          <p:cNvPr name="Group 14" id="14"/>
          <p:cNvGrpSpPr/>
          <p:nvPr/>
        </p:nvGrpSpPr>
        <p:grpSpPr>
          <a:xfrm rot="0">
            <a:off x="1213047" y="4678808"/>
            <a:ext cx="4145367" cy="1645716"/>
            <a:chOff x="0" y="0"/>
            <a:chExt cx="5527156" cy="2194288"/>
          </a:xfrm>
        </p:grpSpPr>
        <p:sp>
          <p:nvSpPr>
            <p:cNvPr name="TextBox 15" id="15"/>
            <p:cNvSpPr txBox="true"/>
            <p:nvPr/>
          </p:nvSpPr>
          <p:spPr>
            <a:xfrm rot="0">
              <a:off x="0" y="-28575"/>
              <a:ext cx="5527156" cy="672888"/>
            </a:xfrm>
            <a:prstGeom prst="rect">
              <a:avLst/>
            </a:prstGeom>
          </p:spPr>
          <p:txBody>
            <a:bodyPr anchor="t" rtlCol="false" tIns="0" lIns="0" bIns="0" rIns="0">
              <a:spAutoFit/>
            </a:bodyPr>
            <a:lstStyle/>
            <a:p>
              <a:pPr algn="l">
                <a:lnSpc>
                  <a:spcPts val="4160"/>
                </a:lnSpc>
              </a:pPr>
              <a:r>
                <a:rPr lang="en-US" sz="3200">
                  <a:solidFill>
                    <a:srgbClr val="937F74"/>
                  </a:solidFill>
                  <a:latin typeface="Nunito Sans Bold"/>
                </a:rPr>
                <a:t>Compras de imóveis</a:t>
              </a:r>
            </a:p>
          </p:txBody>
        </p:sp>
        <p:sp>
          <p:nvSpPr>
            <p:cNvPr name="TextBox 16" id="16"/>
            <p:cNvSpPr txBox="true"/>
            <p:nvPr/>
          </p:nvSpPr>
          <p:spPr>
            <a:xfrm rot="0">
              <a:off x="0" y="839198"/>
              <a:ext cx="5527156" cy="1812290"/>
            </a:xfrm>
            <a:prstGeom prst="rect">
              <a:avLst/>
            </a:prstGeom>
          </p:spPr>
          <p:txBody>
            <a:bodyPr anchor="t" rtlCol="false" tIns="0" lIns="0" bIns="0" rIns="0">
              <a:spAutoFit/>
            </a:bodyPr>
            <a:lstStyle/>
            <a:p>
              <a:pPr algn="just">
                <a:lnSpc>
                  <a:spcPts val="2730"/>
                </a:lnSpc>
              </a:pPr>
              <a:r>
                <a:rPr lang="en-US" sz="2100">
                  <a:solidFill>
                    <a:srgbClr val="474242"/>
                  </a:solidFill>
                  <a:latin typeface="Nunito Sans"/>
                </a:rPr>
                <a:t>O número de comparadores de imóveis cresceu nos últimos 12 meses começando o primeiro trimestre  de 2024 em alta .</a:t>
              </a:r>
            </a:p>
          </p:txBody>
        </p:sp>
      </p:grpSp>
      <p:sp>
        <p:nvSpPr>
          <p:cNvPr name="TextBox 17" id="17"/>
          <p:cNvSpPr txBox="true"/>
          <p:nvPr/>
        </p:nvSpPr>
        <p:spPr>
          <a:xfrm rot="0">
            <a:off x="966675" y="2426274"/>
            <a:ext cx="10294697" cy="476082"/>
          </a:xfrm>
          <a:prstGeom prst="rect">
            <a:avLst/>
          </a:prstGeom>
        </p:spPr>
        <p:txBody>
          <a:bodyPr anchor="t" rtlCol="false" tIns="0" lIns="0" bIns="0" rIns="0">
            <a:spAutoFit/>
          </a:bodyPr>
          <a:lstStyle/>
          <a:p>
            <a:pPr algn="just">
              <a:lnSpc>
                <a:spcPts val="3734"/>
              </a:lnSpc>
            </a:pPr>
          </a:p>
        </p:txBody>
      </p:sp>
      <p:sp>
        <p:nvSpPr>
          <p:cNvPr name="TextBox 18" id="18"/>
          <p:cNvSpPr txBox="true"/>
          <p:nvPr/>
        </p:nvSpPr>
        <p:spPr>
          <a:xfrm rot="0">
            <a:off x="258476" y="1217375"/>
            <a:ext cx="11940457" cy="597352"/>
          </a:xfrm>
          <a:prstGeom prst="rect">
            <a:avLst/>
          </a:prstGeom>
        </p:spPr>
        <p:txBody>
          <a:bodyPr anchor="t" rtlCol="false" tIns="0" lIns="0" bIns="0" rIns="0">
            <a:spAutoFit/>
          </a:bodyPr>
          <a:lstStyle/>
          <a:p>
            <a:pPr algn="l">
              <a:lnSpc>
                <a:spcPts val="3936"/>
              </a:lnSpc>
            </a:pPr>
            <a:r>
              <a:rPr lang="en-US" sz="5623">
                <a:solidFill>
                  <a:srgbClr val="937F74"/>
                </a:solidFill>
                <a:latin typeface="Nunito Sans Heavy"/>
              </a:rPr>
              <a:t>Crescimento de vendas de imóveis </a:t>
            </a:r>
          </a:p>
        </p:txBody>
      </p:sp>
      <p:sp>
        <p:nvSpPr>
          <p:cNvPr name="TextBox 19" id="19"/>
          <p:cNvSpPr txBox="true"/>
          <p:nvPr/>
        </p:nvSpPr>
        <p:spPr>
          <a:xfrm rot="0">
            <a:off x="8270260" y="2506116"/>
            <a:ext cx="7016651" cy="396239"/>
          </a:xfrm>
          <a:prstGeom prst="rect">
            <a:avLst/>
          </a:prstGeom>
        </p:spPr>
        <p:txBody>
          <a:bodyPr anchor="t" rtlCol="false" tIns="0" lIns="0" bIns="0" rIns="0">
            <a:spAutoFit/>
          </a:bodyPr>
          <a:lstStyle/>
          <a:p>
            <a:pPr algn="ctr">
              <a:lnSpc>
                <a:spcPts val="3360"/>
              </a:lnSpc>
            </a:pPr>
            <a:r>
              <a:rPr lang="en-US" sz="2400">
                <a:solidFill>
                  <a:srgbClr val="474242"/>
                </a:solidFill>
                <a:latin typeface="Open Sans Bold"/>
              </a:rPr>
              <a:t>Figura 1</a:t>
            </a:r>
            <a:r>
              <a:rPr lang="en-US" sz="2400">
                <a:solidFill>
                  <a:srgbClr val="000000"/>
                </a:solidFill>
                <a:latin typeface="Open Sans Bold"/>
              </a:rPr>
              <a:t> </a:t>
            </a:r>
            <a:r>
              <a:rPr lang="en-US" sz="2400">
                <a:solidFill>
                  <a:srgbClr val="000000"/>
                </a:solidFill>
                <a:latin typeface="Open Sans"/>
              </a:rPr>
              <a:t>- Percentual de compradores de imóveis</a:t>
            </a:r>
          </a:p>
        </p:txBody>
      </p:sp>
      <p:sp>
        <p:nvSpPr>
          <p:cNvPr name="TextBox 20" id="20"/>
          <p:cNvSpPr txBox="true"/>
          <p:nvPr/>
        </p:nvSpPr>
        <p:spPr>
          <a:xfrm rot="0">
            <a:off x="9852268" y="8755138"/>
            <a:ext cx="4265861" cy="323214"/>
          </a:xfrm>
          <a:prstGeom prst="rect">
            <a:avLst/>
          </a:prstGeom>
        </p:spPr>
        <p:txBody>
          <a:bodyPr anchor="t" rtlCol="false" tIns="0" lIns="0" bIns="0" rIns="0">
            <a:spAutoFit/>
          </a:bodyPr>
          <a:lstStyle/>
          <a:p>
            <a:pPr algn="ctr">
              <a:lnSpc>
                <a:spcPts val="2660"/>
              </a:lnSpc>
            </a:pPr>
            <a:r>
              <a:rPr lang="en-US" sz="1900">
                <a:solidFill>
                  <a:srgbClr val="474242"/>
                </a:solidFill>
                <a:latin typeface="Open Sans Bold"/>
              </a:rPr>
              <a:t>Fonte:</a:t>
            </a:r>
            <a:r>
              <a:rPr lang="en-US" sz="1900">
                <a:solidFill>
                  <a:srgbClr val="000000"/>
                </a:solidFill>
                <a:latin typeface="Open Sans"/>
              </a:rPr>
              <a:t> Adaptado de CNN Brasil,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26705"/>
            <a:ext cx="18288000" cy="1060295"/>
            <a:chOff x="0" y="0"/>
            <a:chExt cx="24384000" cy="1413727"/>
          </a:xfrm>
        </p:grpSpPr>
        <p:sp>
          <p:nvSpPr>
            <p:cNvPr name="AutoShape 3" id="3"/>
            <p:cNvSpPr/>
            <p:nvPr/>
          </p:nvSpPr>
          <p:spPr>
            <a:xfrm rot="0">
              <a:off x="0" y="0"/>
              <a:ext cx="24384000" cy="1413727"/>
            </a:xfrm>
            <a:prstGeom prst="rect">
              <a:avLst/>
            </a:prstGeom>
            <a:solidFill>
              <a:srgbClr val="CCBAB0"/>
            </a:solidFill>
          </p:spPr>
        </p:sp>
        <p:sp>
          <p:nvSpPr>
            <p:cNvPr name="TextBox 4" id="4"/>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Contexto</a:t>
              </a:r>
            </a:p>
          </p:txBody>
        </p:sp>
        <p:sp>
          <p:nvSpPr>
            <p:cNvPr name="TextBox 5" id="5"/>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Freeform 6" id="6"/>
          <p:cNvSpPr/>
          <p:nvPr/>
        </p:nvSpPr>
        <p:spPr>
          <a:xfrm flipH="true" flipV="false" rot="0">
            <a:off x="15061330" y="-3914394"/>
            <a:ext cx="5893426" cy="6766981"/>
          </a:xfrm>
          <a:custGeom>
            <a:avLst/>
            <a:gdLst/>
            <a:ahLst/>
            <a:cxnLst/>
            <a:rect r="r" b="b" t="t" l="l"/>
            <a:pathLst>
              <a:path h="6766981" w="5893426">
                <a:moveTo>
                  <a:pt x="5893426" y="0"/>
                </a:moveTo>
                <a:lnTo>
                  <a:pt x="0" y="0"/>
                </a:lnTo>
                <a:lnTo>
                  <a:pt x="0" y="6766981"/>
                </a:lnTo>
                <a:lnTo>
                  <a:pt x="5893426" y="6766981"/>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259300" y="279957"/>
            <a:ext cx="748743" cy="74874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7</a:t>
              </a:r>
            </a:p>
          </p:txBody>
        </p:sp>
      </p:grpSp>
      <p:sp>
        <p:nvSpPr>
          <p:cNvPr name="AutoShape 10" id="10"/>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1" id="11"/>
          <p:cNvGrpSpPr/>
          <p:nvPr/>
        </p:nvGrpSpPr>
        <p:grpSpPr>
          <a:xfrm rot="0">
            <a:off x="-20" y="482326"/>
            <a:ext cx="12840951" cy="1750483"/>
            <a:chOff x="0" y="0"/>
            <a:chExt cx="3602479" cy="491091"/>
          </a:xfrm>
        </p:grpSpPr>
        <p:sp>
          <p:nvSpPr>
            <p:cNvPr name="Freeform 12" id="12"/>
            <p:cNvSpPr/>
            <p:nvPr/>
          </p:nvSpPr>
          <p:spPr>
            <a:xfrm flipH="false" flipV="false" rot="0">
              <a:off x="0" y="0"/>
              <a:ext cx="3602479" cy="491091"/>
            </a:xfrm>
            <a:custGeom>
              <a:avLst/>
              <a:gdLst/>
              <a:ahLst/>
              <a:cxnLst/>
              <a:rect r="r" b="b" t="t" l="l"/>
              <a:pathLst>
                <a:path h="491091" w="3602479">
                  <a:moveTo>
                    <a:pt x="0" y="0"/>
                  </a:moveTo>
                  <a:lnTo>
                    <a:pt x="3602479" y="0"/>
                  </a:lnTo>
                  <a:lnTo>
                    <a:pt x="3602479" y="491091"/>
                  </a:lnTo>
                  <a:lnTo>
                    <a:pt x="0" y="491091"/>
                  </a:lnTo>
                  <a:close/>
                </a:path>
              </a:pathLst>
            </a:custGeom>
            <a:solidFill>
              <a:srgbClr val="937F74">
                <a:alpha val="22745"/>
              </a:srgbClr>
            </a:solidFill>
          </p:spPr>
        </p:sp>
      </p:grpSp>
      <p:sp>
        <p:nvSpPr>
          <p:cNvPr name="Freeform 13" id="13"/>
          <p:cNvSpPr/>
          <p:nvPr/>
        </p:nvSpPr>
        <p:spPr>
          <a:xfrm flipH="false" flipV="false" rot="0">
            <a:off x="10375883" y="3627491"/>
            <a:ext cx="6521929" cy="4774372"/>
          </a:xfrm>
          <a:custGeom>
            <a:avLst/>
            <a:gdLst/>
            <a:ahLst/>
            <a:cxnLst/>
            <a:rect r="r" b="b" t="t" l="l"/>
            <a:pathLst>
              <a:path h="4774372" w="6521929">
                <a:moveTo>
                  <a:pt x="0" y="0"/>
                </a:moveTo>
                <a:lnTo>
                  <a:pt x="6521929" y="0"/>
                </a:lnTo>
                <a:lnTo>
                  <a:pt x="6521929" y="4774372"/>
                </a:lnTo>
                <a:lnTo>
                  <a:pt x="0" y="4774372"/>
                </a:lnTo>
                <a:lnTo>
                  <a:pt x="0" y="0"/>
                </a:lnTo>
                <a:close/>
              </a:path>
            </a:pathLst>
          </a:custGeom>
          <a:blipFill>
            <a:blip r:embed="rId4"/>
            <a:stretch>
              <a:fillRect l="0" t="0" r="0" b="0"/>
            </a:stretch>
          </a:blipFill>
        </p:spPr>
      </p:sp>
      <p:grpSp>
        <p:nvGrpSpPr>
          <p:cNvPr name="Group 14" id="14"/>
          <p:cNvGrpSpPr/>
          <p:nvPr/>
        </p:nvGrpSpPr>
        <p:grpSpPr>
          <a:xfrm rot="0">
            <a:off x="1646383" y="3753295"/>
            <a:ext cx="5925370" cy="4306109"/>
            <a:chOff x="0" y="0"/>
            <a:chExt cx="7900493" cy="5741479"/>
          </a:xfrm>
        </p:grpSpPr>
        <p:sp>
          <p:nvSpPr>
            <p:cNvPr name="TextBox 15" id="15"/>
            <p:cNvSpPr txBox="true"/>
            <p:nvPr/>
          </p:nvSpPr>
          <p:spPr>
            <a:xfrm rot="0">
              <a:off x="0" y="0"/>
              <a:ext cx="7900493" cy="1295400"/>
            </a:xfrm>
            <a:prstGeom prst="rect">
              <a:avLst/>
            </a:prstGeom>
          </p:spPr>
          <p:txBody>
            <a:bodyPr anchor="t" rtlCol="false" tIns="0" lIns="0" bIns="0" rIns="0">
              <a:spAutoFit/>
            </a:bodyPr>
            <a:lstStyle/>
            <a:p>
              <a:pPr algn="just" marL="0" indent="0" lvl="0">
                <a:lnSpc>
                  <a:spcPts val="3840"/>
                </a:lnSpc>
                <a:spcBef>
                  <a:spcPct val="0"/>
                </a:spcBef>
              </a:pPr>
              <a:r>
                <a:rPr lang="en-US" sz="3200">
                  <a:solidFill>
                    <a:srgbClr val="937F74"/>
                  </a:solidFill>
                  <a:latin typeface="Nunito Sans Bold"/>
                </a:rPr>
                <a:t>Os portais de venda de imóveis  possuem muitas ineficiências</a:t>
              </a:r>
            </a:p>
          </p:txBody>
        </p:sp>
        <p:sp>
          <p:nvSpPr>
            <p:cNvPr name="TextBox 16" id="16"/>
            <p:cNvSpPr txBox="true"/>
            <p:nvPr/>
          </p:nvSpPr>
          <p:spPr>
            <a:xfrm rot="0">
              <a:off x="0" y="1643189"/>
              <a:ext cx="7900493" cy="4098290"/>
            </a:xfrm>
            <a:prstGeom prst="rect">
              <a:avLst/>
            </a:prstGeom>
          </p:spPr>
          <p:txBody>
            <a:bodyPr anchor="t" rtlCol="false" tIns="0" lIns="0" bIns="0" rIns="0">
              <a:spAutoFit/>
            </a:bodyPr>
            <a:lstStyle/>
            <a:p>
              <a:pPr algn="just" marL="453390" indent="-226695" lvl="1">
                <a:lnSpc>
                  <a:spcPts val="2730"/>
                </a:lnSpc>
                <a:buFont typeface="Arial"/>
                <a:buChar char="•"/>
              </a:pPr>
              <a:r>
                <a:rPr lang="en-US" sz="2100">
                  <a:solidFill>
                    <a:srgbClr val="474242"/>
                  </a:solidFill>
                  <a:latin typeface="Nunito Sans"/>
                </a:rPr>
                <a:t>Conteúdos desatualizados ou incorretos.</a:t>
              </a:r>
            </a:p>
            <a:p>
              <a:pPr algn="just" marL="453390" indent="-226695" lvl="1">
                <a:lnSpc>
                  <a:spcPts val="2730"/>
                </a:lnSpc>
                <a:buFont typeface="Arial"/>
                <a:buChar char="•"/>
              </a:pPr>
              <a:r>
                <a:rPr lang="en-US" sz="2100">
                  <a:solidFill>
                    <a:srgbClr val="474242"/>
                  </a:solidFill>
                  <a:latin typeface="Nunito Sans"/>
                </a:rPr>
                <a:t>Dificuldade em navegação e busca por imóveis.</a:t>
              </a:r>
            </a:p>
            <a:p>
              <a:pPr algn="just" marL="453390" indent="-226695" lvl="1">
                <a:lnSpc>
                  <a:spcPts val="2730"/>
                </a:lnSpc>
                <a:buFont typeface="Arial"/>
                <a:buChar char="•"/>
              </a:pPr>
              <a:r>
                <a:rPr lang="en-US" sz="2100">
                  <a:solidFill>
                    <a:srgbClr val="474242"/>
                  </a:solidFill>
                  <a:latin typeface="Nunito Sans"/>
                </a:rPr>
                <a:t>Interfaces pouco intuitivas.</a:t>
              </a:r>
            </a:p>
            <a:p>
              <a:pPr algn="just" marL="453390" indent="-226695" lvl="1">
                <a:lnSpc>
                  <a:spcPts val="2730"/>
                </a:lnSpc>
                <a:buFont typeface="Arial"/>
                <a:buChar char="•"/>
              </a:pPr>
              <a:r>
                <a:rPr lang="en-US" sz="2100">
                  <a:solidFill>
                    <a:srgbClr val="474242"/>
                  </a:solidFill>
                  <a:latin typeface="Nunito Sans"/>
                </a:rPr>
                <a:t>Lentidão e tempo de carramento.</a:t>
              </a:r>
            </a:p>
            <a:p>
              <a:pPr algn="just" marL="453390" indent="-226695" lvl="1">
                <a:lnSpc>
                  <a:spcPts val="2730"/>
                </a:lnSpc>
                <a:buFont typeface="Arial"/>
                <a:buChar char="•"/>
              </a:pPr>
              <a:r>
                <a:rPr lang="en-US" sz="2100">
                  <a:solidFill>
                    <a:srgbClr val="474242"/>
                  </a:solidFill>
                  <a:latin typeface="Nunito Sans"/>
                </a:rPr>
                <a:t>Demora no recebimento de mensagens.</a:t>
              </a:r>
            </a:p>
            <a:p>
              <a:pPr algn="just" marL="453390" indent="-226695" lvl="1">
                <a:lnSpc>
                  <a:spcPts val="2730"/>
                </a:lnSpc>
                <a:buFont typeface="Arial"/>
                <a:buChar char="•"/>
              </a:pPr>
              <a:r>
                <a:rPr lang="en-US" sz="2100">
                  <a:solidFill>
                    <a:srgbClr val="474242"/>
                  </a:solidFill>
                  <a:latin typeface="Nunito Sans"/>
                </a:rPr>
                <a:t>Custos elevados.</a:t>
              </a:r>
            </a:p>
            <a:p>
              <a:pPr algn="just" marL="453390" indent="-226695" lvl="1">
                <a:lnSpc>
                  <a:spcPts val="2730"/>
                </a:lnSpc>
                <a:buFont typeface="Arial"/>
                <a:buChar char="•"/>
              </a:pPr>
              <a:r>
                <a:rPr lang="en-US" sz="2100">
                  <a:solidFill>
                    <a:srgbClr val="474242"/>
                  </a:solidFill>
                  <a:latin typeface="Nunito Sans"/>
                </a:rPr>
                <a:t>Falta de inovação dos sites.</a:t>
              </a:r>
            </a:p>
            <a:p>
              <a:pPr algn="just" marL="453390" indent="-226695" lvl="1">
                <a:lnSpc>
                  <a:spcPts val="2730"/>
                </a:lnSpc>
                <a:buFont typeface="Arial"/>
                <a:buChar char="•"/>
              </a:pPr>
              <a:r>
                <a:rPr lang="en-US" sz="2100">
                  <a:solidFill>
                    <a:srgbClr val="474242"/>
                  </a:solidFill>
                  <a:latin typeface="Nunito Sans"/>
                </a:rPr>
                <a:t>Transparência.</a:t>
              </a:r>
            </a:p>
          </p:txBody>
        </p:sp>
      </p:grpSp>
      <p:sp>
        <p:nvSpPr>
          <p:cNvPr name="TextBox 17" id="17"/>
          <p:cNvSpPr txBox="true"/>
          <p:nvPr/>
        </p:nvSpPr>
        <p:spPr>
          <a:xfrm rot="0">
            <a:off x="0" y="2144948"/>
            <a:ext cx="13068928" cy="479145"/>
          </a:xfrm>
          <a:prstGeom prst="rect">
            <a:avLst/>
          </a:prstGeom>
        </p:spPr>
        <p:txBody>
          <a:bodyPr anchor="t" rtlCol="false" tIns="0" lIns="0" bIns="0" rIns="0">
            <a:spAutoFit/>
          </a:bodyPr>
          <a:lstStyle/>
          <a:p>
            <a:pPr algn="just">
              <a:lnSpc>
                <a:spcPts val="3835"/>
              </a:lnSpc>
            </a:pPr>
          </a:p>
        </p:txBody>
      </p:sp>
      <p:sp>
        <p:nvSpPr>
          <p:cNvPr name="TextBox 18" id="18"/>
          <p:cNvSpPr txBox="true"/>
          <p:nvPr/>
        </p:nvSpPr>
        <p:spPr>
          <a:xfrm rot="0">
            <a:off x="308841" y="1187921"/>
            <a:ext cx="13068928" cy="615518"/>
          </a:xfrm>
          <a:prstGeom prst="rect">
            <a:avLst/>
          </a:prstGeom>
        </p:spPr>
        <p:txBody>
          <a:bodyPr anchor="t" rtlCol="false" tIns="0" lIns="0" bIns="0" rIns="0">
            <a:spAutoFit/>
          </a:bodyPr>
          <a:lstStyle/>
          <a:p>
            <a:pPr algn="l">
              <a:lnSpc>
                <a:spcPts val="4108"/>
              </a:lnSpc>
            </a:pPr>
            <a:r>
              <a:rPr lang="en-US" sz="5868">
                <a:solidFill>
                  <a:srgbClr val="937F74"/>
                </a:solidFill>
                <a:latin typeface="Nunito Sans Heavy"/>
              </a:rPr>
              <a:t>Ineficiência dos portais de imóveis</a:t>
            </a:r>
          </a:p>
        </p:txBody>
      </p:sp>
      <p:sp>
        <p:nvSpPr>
          <p:cNvPr name="TextBox 19" id="19"/>
          <p:cNvSpPr txBox="true"/>
          <p:nvPr/>
        </p:nvSpPr>
        <p:spPr>
          <a:xfrm rot="0">
            <a:off x="10375883" y="2814487"/>
            <a:ext cx="6683311" cy="815339"/>
          </a:xfrm>
          <a:prstGeom prst="rect">
            <a:avLst/>
          </a:prstGeom>
        </p:spPr>
        <p:txBody>
          <a:bodyPr anchor="t" rtlCol="false" tIns="0" lIns="0" bIns="0" rIns="0">
            <a:spAutoFit/>
          </a:bodyPr>
          <a:lstStyle/>
          <a:p>
            <a:pPr algn="ctr">
              <a:lnSpc>
                <a:spcPts val="3360"/>
              </a:lnSpc>
            </a:pPr>
            <a:r>
              <a:rPr lang="en-US" sz="2400">
                <a:solidFill>
                  <a:srgbClr val="474242"/>
                </a:solidFill>
                <a:latin typeface="Open Sans Bold"/>
              </a:rPr>
              <a:t>Figura 2 </a:t>
            </a:r>
            <a:r>
              <a:rPr lang="en-US" sz="2400">
                <a:solidFill>
                  <a:srgbClr val="000000"/>
                </a:solidFill>
                <a:latin typeface="Open Sans"/>
              </a:rPr>
              <a:t>- Satisfação dos usuários com portais de venda de imóveis</a:t>
            </a:r>
          </a:p>
        </p:txBody>
      </p:sp>
      <p:sp>
        <p:nvSpPr>
          <p:cNvPr name="TextBox 20" id="20"/>
          <p:cNvSpPr txBox="true"/>
          <p:nvPr/>
        </p:nvSpPr>
        <p:spPr>
          <a:xfrm rot="0">
            <a:off x="11343266" y="8363763"/>
            <a:ext cx="5139333" cy="323214"/>
          </a:xfrm>
          <a:prstGeom prst="rect">
            <a:avLst/>
          </a:prstGeom>
        </p:spPr>
        <p:txBody>
          <a:bodyPr anchor="t" rtlCol="false" tIns="0" lIns="0" bIns="0" rIns="0">
            <a:spAutoFit/>
          </a:bodyPr>
          <a:lstStyle/>
          <a:p>
            <a:pPr algn="ctr">
              <a:lnSpc>
                <a:spcPts val="2660"/>
              </a:lnSpc>
            </a:pPr>
            <a:r>
              <a:rPr lang="en-US" sz="1900">
                <a:solidFill>
                  <a:srgbClr val="474242"/>
                </a:solidFill>
                <a:latin typeface="Open Sans Bold"/>
              </a:rPr>
              <a:t>Fonte:</a:t>
            </a:r>
            <a:r>
              <a:rPr lang="en-US" sz="1900">
                <a:solidFill>
                  <a:srgbClr val="000000"/>
                </a:solidFill>
                <a:latin typeface="Open Sans"/>
              </a:rPr>
              <a:t>   Dados extraídos de Moro, 2020, p.11.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26705"/>
            <a:ext cx="18288000" cy="1060295"/>
            <a:chOff x="0" y="0"/>
            <a:chExt cx="24384000" cy="1413727"/>
          </a:xfrm>
        </p:grpSpPr>
        <p:sp>
          <p:nvSpPr>
            <p:cNvPr name="AutoShape 3" id="3"/>
            <p:cNvSpPr/>
            <p:nvPr/>
          </p:nvSpPr>
          <p:spPr>
            <a:xfrm rot="0">
              <a:off x="0" y="0"/>
              <a:ext cx="24384000" cy="1413727"/>
            </a:xfrm>
            <a:prstGeom prst="rect">
              <a:avLst/>
            </a:prstGeom>
            <a:solidFill>
              <a:srgbClr val="CCBAB0"/>
            </a:solidFill>
          </p:spPr>
        </p:sp>
        <p:sp>
          <p:nvSpPr>
            <p:cNvPr name="TextBox 4" id="4"/>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Contexto</a:t>
              </a:r>
            </a:p>
          </p:txBody>
        </p:sp>
        <p:sp>
          <p:nvSpPr>
            <p:cNvPr name="TextBox 5" id="5"/>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Freeform 6" id="6"/>
          <p:cNvSpPr/>
          <p:nvPr/>
        </p:nvSpPr>
        <p:spPr>
          <a:xfrm flipH="true" flipV="false" rot="0">
            <a:off x="15061330" y="-3914394"/>
            <a:ext cx="5893426" cy="6766981"/>
          </a:xfrm>
          <a:custGeom>
            <a:avLst/>
            <a:gdLst/>
            <a:ahLst/>
            <a:cxnLst/>
            <a:rect r="r" b="b" t="t" l="l"/>
            <a:pathLst>
              <a:path h="6766981" w="5893426">
                <a:moveTo>
                  <a:pt x="5893426" y="0"/>
                </a:moveTo>
                <a:lnTo>
                  <a:pt x="0" y="0"/>
                </a:lnTo>
                <a:lnTo>
                  <a:pt x="0" y="6766981"/>
                </a:lnTo>
                <a:lnTo>
                  <a:pt x="5893426" y="6766981"/>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259300" y="279957"/>
            <a:ext cx="748743" cy="74874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8</a:t>
              </a:r>
            </a:p>
          </p:txBody>
        </p:sp>
      </p:grpSp>
      <p:sp>
        <p:nvSpPr>
          <p:cNvPr name="AutoShape 10" id="10"/>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1" id="11"/>
          <p:cNvGrpSpPr/>
          <p:nvPr/>
        </p:nvGrpSpPr>
        <p:grpSpPr>
          <a:xfrm rot="0">
            <a:off x="-20" y="482326"/>
            <a:ext cx="12840951" cy="1750483"/>
            <a:chOff x="0" y="0"/>
            <a:chExt cx="3602479" cy="491091"/>
          </a:xfrm>
        </p:grpSpPr>
        <p:sp>
          <p:nvSpPr>
            <p:cNvPr name="Freeform 12" id="12"/>
            <p:cNvSpPr/>
            <p:nvPr/>
          </p:nvSpPr>
          <p:spPr>
            <a:xfrm flipH="false" flipV="false" rot="0">
              <a:off x="0" y="0"/>
              <a:ext cx="3602479" cy="491091"/>
            </a:xfrm>
            <a:custGeom>
              <a:avLst/>
              <a:gdLst/>
              <a:ahLst/>
              <a:cxnLst/>
              <a:rect r="r" b="b" t="t" l="l"/>
              <a:pathLst>
                <a:path h="491091" w="3602479">
                  <a:moveTo>
                    <a:pt x="0" y="0"/>
                  </a:moveTo>
                  <a:lnTo>
                    <a:pt x="3602479" y="0"/>
                  </a:lnTo>
                  <a:lnTo>
                    <a:pt x="3602479" y="491091"/>
                  </a:lnTo>
                  <a:lnTo>
                    <a:pt x="0" y="491091"/>
                  </a:lnTo>
                  <a:close/>
                </a:path>
              </a:pathLst>
            </a:custGeom>
            <a:solidFill>
              <a:srgbClr val="937F74">
                <a:alpha val="22745"/>
              </a:srgbClr>
            </a:solidFill>
          </p:spPr>
        </p:sp>
      </p:grpSp>
      <p:sp>
        <p:nvSpPr>
          <p:cNvPr name="Freeform 13" id="13"/>
          <p:cNvSpPr/>
          <p:nvPr/>
        </p:nvSpPr>
        <p:spPr>
          <a:xfrm flipH="false" flipV="false" rot="0">
            <a:off x="7389332" y="4005150"/>
            <a:ext cx="3509336" cy="3074846"/>
          </a:xfrm>
          <a:custGeom>
            <a:avLst/>
            <a:gdLst/>
            <a:ahLst/>
            <a:cxnLst/>
            <a:rect r="r" b="b" t="t" l="l"/>
            <a:pathLst>
              <a:path h="3074846" w="3509336">
                <a:moveTo>
                  <a:pt x="0" y="0"/>
                </a:moveTo>
                <a:lnTo>
                  <a:pt x="3509336" y="0"/>
                </a:lnTo>
                <a:lnTo>
                  <a:pt x="3509336" y="3074846"/>
                </a:lnTo>
                <a:lnTo>
                  <a:pt x="0" y="3074846"/>
                </a:lnTo>
                <a:lnTo>
                  <a:pt x="0" y="0"/>
                </a:lnTo>
                <a:close/>
              </a:path>
            </a:pathLst>
          </a:custGeom>
          <a:blipFill>
            <a:blip r:embed="rId4"/>
            <a:stretch>
              <a:fillRect l="0" t="0" r="0" b="0"/>
            </a:stretch>
          </a:blipFill>
        </p:spPr>
      </p:sp>
      <p:sp>
        <p:nvSpPr>
          <p:cNvPr name="Freeform 14" id="14"/>
          <p:cNvSpPr/>
          <p:nvPr/>
        </p:nvSpPr>
        <p:spPr>
          <a:xfrm flipH="false" flipV="false" rot="0">
            <a:off x="3327134" y="6324033"/>
            <a:ext cx="1046073" cy="975808"/>
          </a:xfrm>
          <a:custGeom>
            <a:avLst/>
            <a:gdLst/>
            <a:ahLst/>
            <a:cxnLst/>
            <a:rect r="r" b="b" t="t" l="l"/>
            <a:pathLst>
              <a:path h="975808" w="1046073">
                <a:moveTo>
                  <a:pt x="0" y="0"/>
                </a:moveTo>
                <a:lnTo>
                  <a:pt x="1046072" y="0"/>
                </a:lnTo>
                <a:lnTo>
                  <a:pt x="1046072" y="975808"/>
                </a:lnTo>
                <a:lnTo>
                  <a:pt x="0" y="975808"/>
                </a:lnTo>
                <a:lnTo>
                  <a:pt x="0" y="0"/>
                </a:lnTo>
                <a:close/>
              </a:path>
            </a:pathLst>
          </a:custGeom>
          <a:blipFill>
            <a:blip r:embed="rId5"/>
            <a:stretch>
              <a:fillRect l="-3451" t="0" r="-3451" b="-644"/>
            </a:stretch>
          </a:blipFill>
        </p:spPr>
      </p:sp>
      <p:sp>
        <p:nvSpPr>
          <p:cNvPr name="Freeform 15" id="15"/>
          <p:cNvSpPr/>
          <p:nvPr/>
        </p:nvSpPr>
        <p:spPr>
          <a:xfrm flipH="false" flipV="false" rot="0">
            <a:off x="13443290" y="4163653"/>
            <a:ext cx="1166287" cy="1091525"/>
          </a:xfrm>
          <a:custGeom>
            <a:avLst/>
            <a:gdLst/>
            <a:ahLst/>
            <a:cxnLst/>
            <a:rect r="r" b="b" t="t" l="l"/>
            <a:pathLst>
              <a:path h="1091525" w="1166287">
                <a:moveTo>
                  <a:pt x="0" y="0"/>
                </a:moveTo>
                <a:lnTo>
                  <a:pt x="1166287" y="0"/>
                </a:lnTo>
                <a:lnTo>
                  <a:pt x="1166287" y="1091526"/>
                </a:lnTo>
                <a:lnTo>
                  <a:pt x="0" y="1091526"/>
                </a:lnTo>
                <a:lnTo>
                  <a:pt x="0" y="0"/>
                </a:lnTo>
                <a:close/>
              </a:path>
            </a:pathLst>
          </a:custGeom>
          <a:blipFill>
            <a:blip r:embed="rId6"/>
            <a:stretch>
              <a:fillRect l="0" t="0" r="0" b="0"/>
            </a:stretch>
          </a:blipFill>
        </p:spPr>
      </p:sp>
      <p:sp>
        <p:nvSpPr>
          <p:cNvPr name="Freeform 16" id="16"/>
          <p:cNvSpPr/>
          <p:nvPr/>
        </p:nvSpPr>
        <p:spPr>
          <a:xfrm flipH="false" flipV="false" rot="0">
            <a:off x="13453382" y="6247423"/>
            <a:ext cx="1231366" cy="1129027"/>
          </a:xfrm>
          <a:custGeom>
            <a:avLst/>
            <a:gdLst/>
            <a:ahLst/>
            <a:cxnLst/>
            <a:rect r="r" b="b" t="t" l="l"/>
            <a:pathLst>
              <a:path h="1129027" w="1231366">
                <a:moveTo>
                  <a:pt x="0" y="0"/>
                </a:moveTo>
                <a:lnTo>
                  <a:pt x="1231366" y="0"/>
                </a:lnTo>
                <a:lnTo>
                  <a:pt x="1231366" y="1129027"/>
                </a:lnTo>
                <a:lnTo>
                  <a:pt x="0" y="1129027"/>
                </a:lnTo>
                <a:lnTo>
                  <a:pt x="0" y="0"/>
                </a:lnTo>
                <a:close/>
              </a:path>
            </a:pathLst>
          </a:custGeom>
          <a:blipFill>
            <a:blip r:embed="rId7"/>
            <a:stretch>
              <a:fillRect l="0" t="0" r="0" b="0"/>
            </a:stretch>
          </a:blipFill>
        </p:spPr>
      </p:sp>
      <p:sp>
        <p:nvSpPr>
          <p:cNvPr name="Freeform 17" id="17"/>
          <p:cNvSpPr/>
          <p:nvPr/>
        </p:nvSpPr>
        <p:spPr>
          <a:xfrm flipH="false" flipV="false" rot="0">
            <a:off x="3327134" y="4163653"/>
            <a:ext cx="1055626" cy="1123487"/>
          </a:xfrm>
          <a:custGeom>
            <a:avLst/>
            <a:gdLst/>
            <a:ahLst/>
            <a:cxnLst/>
            <a:rect r="r" b="b" t="t" l="l"/>
            <a:pathLst>
              <a:path h="1123487" w="1055626">
                <a:moveTo>
                  <a:pt x="0" y="0"/>
                </a:moveTo>
                <a:lnTo>
                  <a:pt x="1055625" y="0"/>
                </a:lnTo>
                <a:lnTo>
                  <a:pt x="1055625" y="1123488"/>
                </a:lnTo>
                <a:lnTo>
                  <a:pt x="0" y="1123488"/>
                </a:lnTo>
                <a:lnTo>
                  <a:pt x="0" y="0"/>
                </a:lnTo>
                <a:close/>
              </a:path>
            </a:pathLst>
          </a:custGeom>
          <a:blipFill>
            <a:blip r:embed="rId8"/>
            <a:stretch>
              <a:fillRect l="0" t="0" r="0" b="0"/>
            </a:stretch>
          </a:blipFill>
        </p:spPr>
      </p:sp>
      <p:grpSp>
        <p:nvGrpSpPr>
          <p:cNvPr name="Group 18" id="18"/>
          <p:cNvGrpSpPr/>
          <p:nvPr/>
        </p:nvGrpSpPr>
        <p:grpSpPr>
          <a:xfrm rot="0">
            <a:off x="2325957" y="5353139"/>
            <a:ext cx="4094499" cy="1077134"/>
            <a:chOff x="0" y="0"/>
            <a:chExt cx="5459332" cy="1436179"/>
          </a:xfrm>
        </p:grpSpPr>
        <p:sp>
          <p:nvSpPr>
            <p:cNvPr name="TextBox 19" id="19"/>
            <p:cNvSpPr txBox="true"/>
            <p:nvPr/>
          </p:nvSpPr>
          <p:spPr>
            <a:xfrm rot="0">
              <a:off x="0" y="0"/>
              <a:ext cx="5459332"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474242"/>
                  </a:solidFill>
                  <a:latin typeface="Nunito Sans Semi-Bold"/>
                </a:rPr>
                <a:t>Reduzir Ineficiências</a:t>
              </a:r>
            </a:p>
          </p:txBody>
        </p:sp>
        <p:sp>
          <p:nvSpPr>
            <p:cNvPr name="TextBox 20" id="20"/>
            <p:cNvSpPr txBox="true"/>
            <p:nvPr/>
          </p:nvSpPr>
          <p:spPr>
            <a:xfrm rot="0">
              <a:off x="0" y="995489"/>
              <a:ext cx="5459332" cy="440690"/>
            </a:xfrm>
            <a:prstGeom prst="rect">
              <a:avLst/>
            </a:prstGeom>
          </p:spPr>
          <p:txBody>
            <a:bodyPr anchor="t" rtlCol="false" tIns="0" lIns="0" bIns="0" rIns="0">
              <a:spAutoFit/>
            </a:bodyPr>
            <a:lstStyle/>
            <a:p>
              <a:pPr algn="just">
                <a:lnSpc>
                  <a:spcPts val="2730"/>
                </a:lnSpc>
              </a:pPr>
            </a:p>
          </p:txBody>
        </p:sp>
      </p:grpSp>
      <p:sp>
        <p:nvSpPr>
          <p:cNvPr name="TextBox 21" id="21"/>
          <p:cNvSpPr txBox="true"/>
          <p:nvPr/>
        </p:nvSpPr>
        <p:spPr>
          <a:xfrm rot="0">
            <a:off x="0" y="2144948"/>
            <a:ext cx="13068928" cy="479145"/>
          </a:xfrm>
          <a:prstGeom prst="rect">
            <a:avLst/>
          </a:prstGeom>
        </p:spPr>
        <p:txBody>
          <a:bodyPr anchor="t" rtlCol="false" tIns="0" lIns="0" bIns="0" rIns="0">
            <a:spAutoFit/>
          </a:bodyPr>
          <a:lstStyle/>
          <a:p>
            <a:pPr algn="just">
              <a:lnSpc>
                <a:spcPts val="3835"/>
              </a:lnSpc>
            </a:pPr>
          </a:p>
        </p:txBody>
      </p:sp>
      <p:sp>
        <p:nvSpPr>
          <p:cNvPr name="TextBox 22" id="22"/>
          <p:cNvSpPr txBox="true"/>
          <p:nvPr/>
        </p:nvSpPr>
        <p:spPr>
          <a:xfrm rot="0">
            <a:off x="374362" y="1187921"/>
            <a:ext cx="13068928" cy="615518"/>
          </a:xfrm>
          <a:prstGeom prst="rect">
            <a:avLst/>
          </a:prstGeom>
        </p:spPr>
        <p:txBody>
          <a:bodyPr anchor="t" rtlCol="false" tIns="0" lIns="0" bIns="0" rIns="0">
            <a:spAutoFit/>
          </a:bodyPr>
          <a:lstStyle/>
          <a:p>
            <a:pPr algn="l">
              <a:lnSpc>
                <a:spcPts val="4108"/>
              </a:lnSpc>
            </a:pPr>
            <a:r>
              <a:rPr lang="en-US" sz="5868">
                <a:solidFill>
                  <a:srgbClr val="937F74"/>
                </a:solidFill>
                <a:latin typeface="Nunito Sans Heavy"/>
              </a:rPr>
              <a:t>Imobilleon</a:t>
            </a:r>
          </a:p>
        </p:txBody>
      </p:sp>
      <p:grpSp>
        <p:nvGrpSpPr>
          <p:cNvPr name="Group 23" id="23"/>
          <p:cNvGrpSpPr/>
          <p:nvPr/>
        </p:nvGrpSpPr>
        <p:grpSpPr>
          <a:xfrm rot="0">
            <a:off x="-273886" y="2974369"/>
            <a:ext cx="5925370" cy="1267634"/>
            <a:chOff x="0" y="0"/>
            <a:chExt cx="7900493" cy="1690179"/>
          </a:xfrm>
        </p:grpSpPr>
        <p:sp>
          <p:nvSpPr>
            <p:cNvPr name="TextBox 24" id="24"/>
            <p:cNvSpPr txBox="true"/>
            <p:nvPr/>
          </p:nvSpPr>
          <p:spPr>
            <a:xfrm rot="0">
              <a:off x="0" y="0"/>
              <a:ext cx="7900493" cy="901700"/>
            </a:xfrm>
            <a:prstGeom prst="rect">
              <a:avLst/>
            </a:prstGeom>
          </p:spPr>
          <p:txBody>
            <a:bodyPr anchor="t" rtlCol="false" tIns="0" lIns="0" bIns="0" rIns="0">
              <a:spAutoFit/>
            </a:bodyPr>
            <a:lstStyle/>
            <a:p>
              <a:pPr algn="ctr" marL="0" indent="0" lvl="0">
                <a:lnSpc>
                  <a:spcPts val="5399"/>
                </a:lnSpc>
                <a:spcBef>
                  <a:spcPct val="0"/>
                </a:spcBef>
              </a:pPr>
              <a:r>
                <a:rPr lang="en-US" sz="4499">
                  <a:solidFill>
                    <a:srgbClr val="937F74"/>
                  </a:solidFill>
                  <a:latin typeface="Nunito Sans Semi-Bold"/>
                </a:rPr>
                <a:t>Benefícios</a:t>
              </a:r>
            </a:p>
          </p:txBody>
        </p:sp>
        <p:sp>
          <p:nvSpPr>
            <p:cNvPr name="TextBox 25" id="25"/>
            <p:cNvSpPr txBox="true"/>
            <p:nvPr/>
          </p:nvSpPr>
          <p:spPr>
            <a:xfrm rot="0">
              <a:off x="0" y="1249489"/>
              <a:ext cx="7900493" cy="440690"/>
            </a:xfrm>
            <a:prstGeom prst="rect">
              <a:avLst/>
            </a:prstGeom>
          </p:spPr>
          <p:txBody>
            <a:bodyPr anchor="t" rtlCol="false" tIns="0" lIns="0" bIns="0" rIns="0">
              <a:spAutoFit/>
            </a:bodyPr>
            <a:lstStyle/>
            <a:p>
              <a:pPr algn="just">
                <a:lnSpc>
                  <a:spcPts val="2730"/>
                </a:lnSpc>
              </a:pPr>
            </a:p>
          </p:txBody>
        </p:sp>
      </p:grpSp>
      <p:grpSp>
        <p:nvGrpSpPr>
          <p:cNvPr name="Group 26" id="26"/>
          <p:cNvGrpSpPr/>
          <p:nvPr/>
        </p:nvGrpSpPr>
        <p:grpSpPr>
          <a:xfrm rot="0">
            <a:off x="2325957" y="7594346"/>
            <a:ext cx="3687632" cy="1077134"/>
            <a:chOff x="0" y="0"/>
            <a:chExt cx="4916843" cy="1436179"/>
          </a:xfrm>
        </p:grpSpPr>
        <p:sp>
          <p:nvSpPr>
            <p:cNvPr name="TextBox 27" id="27"/>
            <p:cNvSpPr txBox="true"/>
            <p:nvPr/>
          </p:nvSpPr>
          <p:spPr>
            <a:xfrm rot="0">
              <a:off x="0" y="0"/>
              <a:ext cx="4916843" cy="647700"/>
            </a:xfrm>
            <a:prstGeom prst="rect">
              <a:avLst/>
            </a:prstGeom>
          </p:spPr>
          <p:txBody>
            <a:bodyPr anchor="t" rtlCol="false" tIns="0" lIns="0" bIns="0" rIns="0">
              <a:spAutoFit/>
            </a:bodyPr>
            <a:lstStyle/>
            <a:p>
              <a:pPr algn="just" marL="0" indent="0" lvl="0">
                <a:lnSpc>
                  <a:spcPts val="3840"/>
                </a:lnSpc>
                <a:spcBef>
                  <a:spcPct val="0"/>
                </a:spcBef>
              </a:pPr>
              <a:r>
                <a:rPr lang="en-US" sz="3200">
                  <a:solidFill>
                    <a:srgbClr val="474242"/>
                  </a:solidFill>
                  <a:latin typeface="Nunito Sans Semi-Bold"/>
                </a:rPr>
                <a:t>Buscar por perfil</a:t>
              </a:r>
            </a:p>
          </p:txBody>
        </p:sp>
        <p:sp>
          <p:nvSpPr>
            <p:cNvPr name="TextBox 28" id="28"/>
            <p:cNvSpPr txBox="true"/>
            <p:nvPr/>
          </p:nvSpPr>
          <p:spPr>
            <a:xfrm rot="0">
              <a:off x="0" y="995489"/>
              <a:ext cx="4916843" cy="440690"/>
            </a:xfrm>
            <a:prstGeom prst="rect">
              <a:avLst/>
            </a:prstGeom>
          </p:spPr>
          <p:txBody>
            <a:bodyPr anchor="t" rtlCol="false" tIns="0" lIns="0" bIns="0" rIns="0">
              <a:spAutoFit/>
            </a:bodyPr>
            <a:lstStyle/>
            <a:p>
              <a:pPr algn="just">
                <a:lnSpc>
                  <a:spcPts val="2730"/>
                </a:lnSpc>
              </a:pPr>
            </a:p>
          </p:txBody>
        </p:sp>
      </p:grpSp>
      <p:grpSp>
        <p:nvGrpSpPr>
          <p:cNvPr name="Group 29" id="29"/>
          <p:cNvGrpSpPr/>
          <p:nvPr/>
        </p:nvGrpSpPr>
        <p:grpSpPr>
          <a:xfrm rot="0">
            <a:off x="12402376" y="5412403"/>
            <a:ext cx="3687632" cy="1077134"/>
            <a:chOff x="0" y="0"/>
            <a:chExt cx="4916843" cy="1436179"/>
          </a:xfrm>
        </p:grpSpPr>
        <p:sp>
          <p:nvSpPr>
            <p:cNvPr name="TextBox 30" id="30"/>
            <p:cNvSpPr txBox="true"/>
            <p:nvPr/>
          </p:nvSpPr>
          <p:spPr>
            <a:xfrm rot="0">
              <a:off x="0" y="0"/>
              <a:ext cx="4916843" cy="647700"/>
            </a:xfrm>
            <a:prstGeom prst="rect">
              <a:avLst/>
            </a:prstGeom>
          </p:spPr>
          <p:txBody>
            <a:bodyPr anchor="t" rtlCol="false" tIns="0" lIns="0" bIns="0" rIns="0">
              <a:spAutoFit/>
            </a:bodyPr>
            <a:lstStyle/>
            <a:p>
              <a:pPr algn="just" marL="0" indent="0" lvl="0">
                <a:lnSpc>
                  <a:spcPts val="3840"/>
                </a:lnSpc>
                <a:spcBef>
                  <a:spcPct val="0"/>
                </a:spcBef>
              </a:pPr>
              <a:r>
                <a:rPr lang="en-US" sz="3200">
                  <a:solidFill>
                    <a:srgbClr val="474242"/>
                  </a:solidFill>
                  <a:latin typeface="Nunito Sans Semi-Bold"/>
                </a:rPr>
                <a:t>Transparência</a:t>
              </a:r>
            </a:p>
          </p:txBody>
        </p:sp>
        <p:sp>
          <p:nvSpPr>
            <p:cNvPr name="TextBox 31" id="31"/>
            <p:cNvSpPr txBox="true"/>
            <p:nvPr/>
          </p:nvSpPr>
          <p:spPr>
            <a:xfrm rot="0">
              <a:off x="0" y="995489"/>
              <a:ext cx="4916843" cy="440690"/>
            </a:xfrm>
            <a:prstGeom prst="rect">
              <a:avLst/>
            </a:prstGeom>
          </p:spPr>
          <p:txBody>
            <a:bodyPr anchor="t" rtlCol="false" tIns="0" lIns="0" bIns="0" rIns="0">
              <a:spAutoFit/>
            </a:bodyPr>
            <a:lstStyle/>
            <a:p>
              <a:pPr algn="just">
                <a:lnSpc>
                  <a:spcPts val="2730"/>
                </a:lnSpc>
              </a:pPr>
            </a:p>
          </p:txBody>
        </p:sp>
      </p:grpSp>
      <p:grpSp>
        <p:nvGrpSpPr>
          <p:cNvPr name="Group 32" id="32"/>
          <p:cNvGrpSpPr/>
          <p:nvPr/>
        </p:nvGrpSpPr>
        <p:grpSpPr>
          <a:xfrm rot="0">
            <a:off x="12402376" y="7618564"/>
            <a:ext cx="4564744" cy="1077134"/>
            <a:chOff x="0" y="0"/>
            <a:chExt cx="6086325" cy="1436179"/>
          </a:xfrm>
        </p:grpSpPr>
        <p:sp>
          <p:nvSpPr>
            <p:cNvPr name="TextBox 33" id="33"/>
            <p:cNvSpPr txBox="true"/>
            <p:nvPr/>
          </p:nvSpPr>
          <p:spPr>
            <a:xfrm rot="0">
              <a:off x="0" y="0"/>
              <a:ext cx="6086325" cy="647700"/>
            </a:xfrm>
            <a:prstGeom prst="rect">
              <a:avLst/>
            </a:prstGeom>
          </p:spPr>
          <p:txBody>
            <a:bodyPr anchor="t" rtlCol="false" tIns="0" lIns="0" bIns="0" rIns="0">
              <a:spAutoFit/>
            </a:bodyPr>
            <a:lstStyle/>
            <a:p>
              <a:pPr algn="just" marL="0" indent="0" lvl="0">
                <a:lnSpc>
                  <a:spcPts val="3840"/>
                </a:lnSpc>
                <a:spcBef>
                  <a:spcPct val="0"/>
                </a:spcBef>
              </a:pPr>
              <a:r>
                <a:rPr lang="en-US" sz="3200">
                  <a:solidFill>
                    <a:srgbClr val="474242"/>
                  </a:solidFill>
                  <a:latin typeface="Nunito Sans Semi-Bold"/>
                </a:rPr>
                <a:t>Interação com sistema</a:t>
              </a:r>
            </a:p>
          </p:txBody>
        </p:sp>
        <p:sp>
          <p:nvSpPr>
            <p:cNvPr name="TextBox 34" id="34"/>
            <p:cNvSpPr txBox="true"/>
            <p:nvPr/>
          </p:nvSpPr>
          <p:spPr>
            <a:xfrm rot="0">
              <a:off x="0" y="995489"/>
              <a:ext cx="6086325" cy="440690"/>
            </a:xfrm>
            <a:prstGeom prst="rect">
              <a:avLst/>
            </a:prstGeom>
          </p:spPr>
          <p:txBody>
            <a:bodyPr anchor="t" rtlCol="false" tIns="0" lIns="0" bIns="0" rIns="0">
              <a:spAutoFit/>
            </a:bodyPr>
            <a:lstStyle/>
            <a:p>
              <a:pPr algn="just">
                <a:lnSpc>
                  <a:spcPts val="273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26705"/>
            <a:ext cx="18288000" cy="1060295"/>
            <a:chOff x="0" y="0"/>
            <a:chExt cx="24384000" cy="1413727"/>
          </a:xfrm>
        </p:grpSpPr>
        <p:sp>
          <p:nvSpPr>
            <p:cNvPr name="AutoShape 3" id="3"/>
            <p:cNvSpPr/>
            <p:nvPr/>
          </p:nvSpPr>
          <p:spPr>
            <a:xfrm rot="0">
              <a:off x="0" y="0"/>
              <a:ext cx="24384000" cy="1413727"/>
            </a:xfrm>
            <a:prstGeom prst="rect">
              <a:avLst/>
            </a:prstGeom>
            <a:solidFill>
              <a:srgbClr val="CCBAB0"/>
            </a:solidFill>
          </p:spPr>
        </p:sp>
        <p:sp>
          <p:nvSpPr>
            <p:cNvPr name="TextBox 4" id="4"/>
            <p:cNvSpPr txBox="true"/>
            <p:nvPr/>
          </p:nvSpPr>
          <p:spPr>
            <a:xfrm rot="0">
              <a:off x="755403" y="444190"/>
              <a:ext cx="11436597" cy="609600"/>
            </a:xfrm>
            <a:prstGeom prst="rect">
              <a:avLst/>
            </a:prstGeom>
          </p:spPr>
          <p:txBody>
            <a:bodyPr anchor="t" rtlCol="false" tIns="0" lIns="0" bIns="0" rIns="0">
              <a:spAutoFit/>
            </a:bodyPr>
            <a:lstStyle/>
            <a:p>
              <a:pPr algn="l">
                <a:lnSpc>
                  <a:spcPts val="3600"/>
                </a:lnSpc>
              </a:pPr>
              <a:r>
                <a:rPr lang="en-US" sz="3000">
                  <a:solidFill>
                    <a:srgbClr val="FFFFFF"/>
                  </a:solidFill>
                  <a:latin typeface="Nunito Sans Bold"/>
                </a:rPr>
                <a:t>Contexto</a:t>
              </a:r>
            </a:p>
          </p:txBody>
        </p:sp>
        <p:sp>
          <p:nvSpPr>
            <p:cNvPr name="TextBox 5" id="5"/>
            <p:cNvSpPr txBox="true"/>
            <p:nvPr/>
          </p:nvSpPr>
          <p:spPr>
            <a:xfrm rot="0">
              <a:off x="11661928" y="498800"/>
              <a:ext cx="12348796" cy="462280"/>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Universidade Federal do Maranhão | Projeto e Desenvolvimento de Software</a:t>
              </a:r>
            </a:p>
          </p:txBody>
        </p:sp>
      </p:grpSp>
      <p:sp>
        <p:nvSpPr>
          <p:cNvPr name="Freeform 6" id="6"/>
          <p:cNvSpPr/>
          <p:nvPr/>
        </p:nvSpPr>
        <p:spPr>
          <a:xfrm flipH="true" flipV="false" rot="0">
            <a:off x="15061330" y="-3914394"/>
            <a:ext cx="5893426" cy="6766981"/>
          </a:xfrm>
          <a:custGeom>
            <a:avLst/>
            <a:gdLst/>
            <a:ahLst/>
            <a:cxnLst/>
            <a:rect r="r" b="b" t="t" l="l"/>
            <a:pathLst>
              <a:path h="6766981" w="5893426">
                <a:moveTo>
                  <a:pt x="5893426" y="0"/>
                </a:moveTo>
                <a:lnTo>
                  <a:pt x="0" y="0"/>
                </a:lnTo>
                <a:lnTo>
                  <a:pt x="0" y="6766981"/>
                </a:lnTo>
                <a:lnTo>
                  <a:pt x="5893426" y="6766981"/>
                </a:lnTo>
                <a:lnTo>
                  <a:pt x="58934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259300" y="279957"/>
            <a:ext cx="748743" cy="74874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BAB0"/>
            </a:solidFill>
            <a:ln cap="sq">
              <a:no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Sans Semi-Bold"/>
                </a:rPr>
                <a:t>9</a:t>
              </a:r>
            </a:p>
          </p:txBody>
        </p:sp>
      </p:grpSp>
      <p:sp>
        <p:nvSpPr>
          <p:cNvPr name="AutoShape 10" id="10"/>
          <p:cNvSpPr/>
          <p:nvPr/>
        </p:nvSpPr>
        <p:spPr>
          <a:xfrm>
            <a:off x="0" y="9207655"/>
            <a:ext cx="18288000" cy="19050"/>
          </a:xfrm>
          <a:prstGeom prst="line">
            <a:avLst/>
          </a:prstGeom>
          <a:ln cap="flat" w="38100">
            <a:solidFill>
              <a:srgbClr val="937F74"/>
            </a:solidFill>
            <a:prstDash val="solid"/>
            <a:headEnd type="none" len="sm" w="sm"/>
            <a:tailEnd type="none" len="sm" w="sm"/>
          </a:ln>
        </p:spPr>
      </p:sp>
      <p:grpSp>
        <p:nvGrpSpPr>
          <p:cNvPr name="Group 11" id="11"/>
          <p:cNvGrpSpPr/>
          <p:nvPr/>
        </p:nvGrpSpPr>
        <p:grpSpPr>
          <a:xfrm rot="0">
            <a:off x="-20" y="482326"/>
            <a:ext cx="12840951" cy="1750483"/>
            <a:chOff x="0" y="0"/>
            <a:chExt cx="3602479" cy="491091"/>
          </a:xfrm>
        </p:grpSpPr>
        <p:sp>
          <p:nvSpPr>
            <p:cNvPr name="Freeform 12" id="12"/>
            <p:cNvSpPr/>
            <p:nvPr/>
          </p:nvSpPr>
          <p:spPr>
            <a:xfrm flipH="false" flipV="false" rot="0">
              <a:off x="0" y="0"/>
              <a:ext cx="3602479" cy="491091"/>
            </a:xfrm>
            <a:custGeom>
              <a:avLst/>
              <a:gdLst/>
              <a:ahLst/>
              <a:cxnLst/>
              <a:rect r="r" b="b" t="t" l="l"/>
              <a:pathLst>
                <a:path h="491091" w="3602479">
                  <a:moveTo>
                    <a:pt x="0" y="0"/>
                  </a:moveTo>
                  <a:lnTo>
                    <a:pt x="3602479" y="0"/>
                  </a:lnTo>
                  <a:lnTo>
                    <a:pt x="3602479" y="491091"/>
                  </a:lnTo>
                  <a:lnTo>
                    <a:pt x="0" y="491091"/>
                  </a:lnTo>
                  <a:close/>
                </a:path>
              </a:pathLst>
            </a:custGeom>
            <a:solidFill>
              <a:srgbClr val="937F74">
                <a:alpha val="22745"/>
              </a:srgbClr>
            </a:solidFill>
          </p:spPr>
        </p:sp>
      </p:grpSp>
      <p:sp>
        <p:nvSpPr>
          <p:cNvPr name="Freeform 13" id="13"/>
          <p:cNvSpPr/>
          <p:nvPr/>
        </p:nvSpPr>
        <p:spPr>
          <a:xfrm flipH="false" flipV="false" rot="0">
            <a:off x="1344635" y="2966994"/>
            <a:ext cx="2505206" cy="2430118"/>
          </a:xfrm>
          <a:custGeom>
            <a:avLst/>
            <a:gdLst/>
            <a:ahLst/>
            <a:cxnLst/>
            <a:rect r="r" b="b" t="t" l="l"/>
            <a:pathLst>
              <a:path h="2430118" w="2505206">
                <a:moveTo>
                  <a:pt x="0" y="0"/>
                </a:moveTo>
                <a:lnTo>
                  <a:pt x="2505206" y="0"/>
                </a:lnTo>
                <a:lnTo>
                  <a:pt x="2505206" y="2430118"/>
                </a:lnTo>
                <a:lnTo>
                  <a:pt x="0" y="2430118"/>
                </a:lnTo>
                <a:lnTo>
                  <a:pt x="0" y="0"/>
                </a:lnTo>
                <a:close/>
              </a:path>
            </a:pathLst>
          </a:custGeom>
          <a:blipFill>
            <a:blip r:embed="rId4"/>
            <a:stretch>
              <a:fillRect l="0" t="0" r="0" b="0"/>
            </a:stretch>
          </a:blipFill>
        </p:spPr>
      </p:sp>
      <p:sp>
        <p:nvSpPr>
          <p:cNvPr name="Freeform 14" id="14"/>
          <p:cNvSpPr/>
          <p:nvPr/>
        </p:nvSpPr>
        <p:spPr>
          <a:xfrm flipH="false" flipV="false" rot="0">
            <a:off x="6044921" y="3299050"/>
            <a:ext cx="2045624" cy="1766007"/>
          </a:xfrm>
          <a:custGeom>
            <a:avLst/>
            <a:gdLst/>
            <a:ahLst/>
            <a:cxnLst/>
            <a:rect r="r" b="b" t="t" l="l"/>
            <a:pathLst>
              <a:path h="1766007" w="2045624">
                <a:moveTo>
                  <a:pt x="0" y="0"/>
                </a:moveTo>
                <a:lnTo>
                  <a:pt x="2045624" y="0"/>
                </a:lnTo>
                <a:lnTo>
                  <a:pt x="2045624" y="1766006"/>
                </a:lnTo>
                <a:lnTo>
                  <a:pt x="0" y="1766006"/>
                </a:lnTo>
                <a:lnTo>
                  <a:pt x="0" y="0"/>
                </a:lnTo>
                <a:close/>
              </a:path>
            </a:pathLst>
          </a:custGeom>
          <a:blipFill>
            <a:blip r:embed="rId5"/>
            <a:stretch>
              <a:fillRect l="0" t="0" r="0" b="0"/>
            </a:stretch>
          </a:blipFill>
        </p:spPr>
      </p:sp>
      <p:sp>
        <p:nvSpPr>
          <p:cNvPr name="Freeform 15" id="15"/>
          <p:cNvSpPr/>
          <p:nvPr/>
        </p:nvSpPr>
        <p:spPr>
          <a:xfrm flipH="false" flipV="false" rot="0">
            <a:off x="10684326" y="3534398"/>
            <a:ext cx="1602662" cy="1400457"/>
          </a:xfrm>
          <a:custGeom>
            <a:avLst/>
            <a:gdLst/>
            <a:ahLst/>
            <a:cxnLst/>
            <a:rect r="r" b="b" t="t" l="l"/>
            <a:pathLst>
              <a:path h="1400457" w="1602662">
                <a:moveTo>
                  <a:pt x="0" y="0"/>
                </a:moveTo>
                <a:lnTo>
                  <a:pt x="1602662" y="0"/>
                </a:lnTo>
                <a:lnTo>
                  <a:pt x="1602662" y="1400457"/>
                </a:lnTo>
                <a:lnTo>
                  <a:pt x="0" y="1400457"/>
                </a:lnTo>
                <a:lnTo>
                  <a:pt x="0" y="0"/>
                </a:lnTo>
                <a:close/>
              </a:path>
            </a:pathLst>
          </a:custGeom>
          <a:blipFill>
            <a:blip r:embed="rId6"/>
            <a:stretch>
              <a:fillRect l="0" t="0" r="0" b="0"/>
            </a:stretch>
          </a:blipFill>
        </p:spPr>
      </p:sp>
      <p:sp>
        <p:nvSpPr>
          <p:cNvPr name="Freeform 16" id="16"/>
          <p:cNvSpPr/>
          <p:nvPr/>
        </p:nvSpPr>
        <p:spPr>
          <a:xfrm flipH="false" flipV="false" rot="0">
            <a:off x="15130495" y="3534398"/>
            <a:ext cx="1626692" cy="1465558"/>
          </a:xfrm>
          <a:custGeom>
            <a:avLst/>
            <a:gdLst/>
            <a:ahLst/>
            <a:cxnLst/>
            <a:rect r="r" b="b" t="t" l="l"/>
            <a:pathLst>
              <a:path h="1465558" w="1626692">
                <a:moveTo>
                  <a:pt x="0" y="0"/>
                </a:moveTo>
                <a:lnTo>
                  <a:pt x="1626692" y="0"/>
                </a:lnTo>
                <a:lnTo>
                  <a:pt x="1626692" y="1465558"/>
                </a:lnTo>
                <a:lnTo>
                  <a:pt x="0" y="1465558"/>
                </a:lnTo>
                <a:lnTo>
                  <a:pt x="0" y="0"/>
                </a:lnTo>
                <a:close/>
              </a:path>
            </a:pathLst>
          </a:custGeom>
          <a:blipFill>
            <a:blip r:embed="rId7"/>
            <a:stretch>
              <a:fillRect l="0" t="0" r="0" b="0"/>
            </a:stretch>
          </a:blipFill>
        </p:spPr>
      </p:sp>
      <p:grpSp>
        <p:nvGrpSpPr>
          <p:cNvPr name="Group 17" id="17"/>
          <p:cNvGrpSpPr/>
          <p:nvPr/>
        </p:nvGrpSpPr>
        <p:grpSpPr>
          <a:xfrm rot="0">
            <a:off x="5280831" y="5845160"/>
            <a:ext cx="3573804" cy="2662368"/>
            <a:chOff x="0" y="0"/>
            <a:chExt cx="4765072" cy="3549824"/>
          </a:xfrm>
        </p:grpSpPr>
        <p:sp>
          <p:nvSpPr>
            <p:cNvPr name="TextBox 18" id="18"/>
            <p:cNvSpPr txBox="true"/>
            <p:nvPr/>
          </p:nvSpPr>
          <p:spPr>
            <a:xfrm rot="0">
              <a:off x="0" y="-9525"/>
              <a:ext cx="4765072" cy="619125"/>
            </a:xfrm>
            <a:prstGeom prst="rect">
              <a:avLst/>
            </a:prstGeom>
          </p:spPr>
          <p:txBody>
            <a:bodyPr anchor="t" rtlCol="false" tIns="0" lIns="0" bIns="0" rIns="0">
              <a:spAutoFit/>
            </a:bodyPr>
            <a:lstStyle/>
            <a:p>
              <a:pPr algn="ctr" marL="0" indent="0" lvl="0">
                <a:lnSpc>
                  <a:spcPts val="3672"/>
                </a:lnSpc>
                <a:spcBef>
                  <a:spcPct val="0"/>
                </a:spcBef>
              </a:pPr>
              <a:r>
                <a:rPr lang="en-US" sz="3060">
                  <a:solidFill>
                    <a:srgbClr val="937F74"/>
                  </a:solidFill>
                  <a:latin typeface="Nunito Sans Semi-Bold"/>
                </a:rPr>
                <a:t>USUÁRIO </a:t>
              </a:r>
            </a:p>
          </p:txBody>
        </p:sp>
        <p:sp>
          <p:nvSpPr>
            <p:cNvPr name="TextBox 19" id="19"/>
            <p:cNvSpPr txBox="true"/>
            <p:nvPr/>
          </p:nvSpPr>
          <p:spPr>
            <a:xfrm rot="0">
              <a:off x="0" y="941370"/>
              <a:ext cx="4765072" cy="2608454"/>
            </a:xfrm>
            <a:prstGeom prst="rect">
              <a:avLst/>
            </a:prstGeom>
          </p:spPr>
          <p:txBody>
            <a:bodyPr anchor="t" rtlCol="false" tIns="0" lIns="0" bIns="0" rIns="0">
              <a:spAutoFit/>
            </a:bodyPr>
            <a:lstStyle/>
            <a:p>
              <a:pPr algn="just">
                <a:lnSpc>
                  <a:spcPts val="2610"/>
                </a:lnSpc>
              </a:pPr>
              <a:r>
                <a:rPr lang="en-US" sz="2008">
                  <a:solidFill>
                    <a:srgbClr val="474242"/>
                  </a:solidFill>
                  <a:latin typeface="Nunito Sans"/>
                </a:rPr>
                <a:t>Pessoa que interage após efetuado cadastro com o sistema, podendo cadastrar, consultar, atualizar ou deletar anúncios  da plataforma, além de outras funcionalidades.</a:t>
              </a:r>
            </a:p>
          </p:txBody>
        </p:sp>
      </p:grpSp>
      <p:sp>
        <p:nvSpPr>
          <p:cNvPr name="TextBox 20" id="20"/>
          <p:cNvSpPr txBox="true"/>
          <p:nvPr/>
        </p:nvSpPr>
        <p:spPr>
          <a:xfrm rot="0">
            <a:off x="0" y="2144948"/>
            <a:ext cx="13068928" cy="479145"/>
          </a:xfrm>
          <a:prstGeom prst="rect">
            <a:avLst/>
          </a:prstGeom>
        </p:spPr>
        <p:txBody>
          <a:bodyPr anchor="t" rtlCol="false" tIns="0" lIns="0" bIns="0" rIns="0">
            <a:spAutoFit/>
          </a:bodyPr>
          <a:lstStyle/>
          <a:p>
            <a:pPr algn="just">
              <a:lnSpc>
                <a:spcPts val="3835"/>
              </a:lnSpc>
            </a:pPr>
          </a:p>
        </p:txBody>
      </p:sp>
      <p:sp>
        <p:nvSpPr>
          <p:cNvPr name="TextBox 21" id="21"/>
          <p:cNvSpPr txBox="true"/>
          <p:nvPr/>
        </p:nvSpPr>
        <p:spPr>
          <a:xfrm rot="0">
            <a:off x="374362" y="1187921"/>
            <a:ext cx="13068928" cy="615518"/>
          </a:xfrm>
          <a:prstGeom prst="rect">
            <a:avLst/>
          </a:prstGeom>
        </p:spPr>
        <p:txBody>
          <a:bodyPr anchor="t" rtlCol="false" tIns="0" lIns="0" bIns="0" rIns="0">
            <a:spAutoFit/>
          </a:bodyPr>
          <a:lstStyle/>
          <a:p>
            <a:pPr algn="l">
              <a:lnSpc>
                <a:spcPts val="4108"/>
              </a:lnSpc>
            </a:pPr>
            <a:r>
              <a:rPr lang="en-US" sz="5868">
                <a:solidFill>
                  <a:srgbClr val="937F74"/>
                </a:solidFill>
                <a:latin typeface="Nunito Sans Heavy"/>
              </a:rPr>
              <a:t>Atores</a:t>
            </a:r>
          </a:p>
        </p:txBody>
      </p:sp>
      <p:grpSp>
        <p:nvGrpSpPr>
          <p:cNvPr name="Group 22" id="22"/>
          <p:cNvGrpSpPr/>
          <p:nvPr/>
        </p:nvGrpSpPr>
        <p:grpSpPr>
          <a:xfrm rot="0">
            <a:off x="9749985" y="5845160"/>
            <a:ext cx="3471342" cy="2628004"/>
            <a:chOff x="0" y="0"/>
            <a:chExt cx="4628457" cy="3504005"/>
          </a:xfrm>
        </p:grpSpPr>
        <p:sp>
          <p:nvSpPr>
            <p:cNvPr name="TextBox 23" id="23"/>
            <p:cNvSpPr txBox="true"/>
            <p:nvPr/>
          </p:nvSpPr>
          <p:spPr>
            <a:xfrm rot="0">
              <a:off x="0" y="-9525"/>
              <a:ext cx="4628457" cy="619125"/>
            </a:xfrm>
            <a:prstGeom prst="rect">
              <a:avLst/>
            </a:prstGeom>
          </p:spPr>
          <p:txBody>
            <a:bodyPr anchor="t" rtlCol="false" tIns="0" lIns="0" bIns="0" rIns="0">
              <a:spAutoFit/>
            </a:bodyPr>
            <a:lstStyle/>
            <a:p>
              <a:pPr algn="ctr" marL="0" indent="0" lvl="0">
                <a:lnSpc>
                  <a:spcPts val="3671"/>
                </a:lnSpc>
                <a:spcBef>
                  <a:spcPct val="0"/>
                </a:spcBef>
              </a:pPr>
              <a:r>
                <a:rPr lang="en-US" sz="3059">
                  <a:solidFill>
                    <a:srgbClr val="937F74"/>
                  </a:solidFill>
                  <a:latin typeface="Nunito Sans Semi-Bold"/>
                </a:rPr>
                <a:t>MODERADOR</a:t>
              </a:r>
            </a:p>
          </p:txBody>
        </p:sp>
        <p:sp>
          <p:nvSpPr>
            <p:cNvPr name="TextBox 24" id="24"/>
            <p:cNvSpPr txBox="true"/>
            <p:nvPr/>
          </p:nvSpPr>
          <p:spPr>
            <a:xfrm rot="0">
              <a:off x="0" y="928191"/>
              <a:ext cx="4628457" cy="2575814"/>
            </a:xfrm>
            <a:prstGeom prst="rect">
              <a:avLst/>
            </a:prstGeom>
          </p:spPr>
          <p:txBody>
            <a:bodyPr anchor="t" rtlCol="false" tIns="0" lIns="0" bIns="0" rIns="0">
              <a:spAutoFit/>
            </a:bodyPr>
            <a:lstStyle/>
            <a:p>
              <a:pPr algn="just">
                <a:lnSpc>
                  <a:spcPts val="2613"/>
                </a:lnSpc>
              </a:pPr>
              <a:r>
                <a:rPr lang="en-US" sz="2009">
                  <a:solidFill>
                    <a:srgbClr val="474242"/>
                  </a:solidFill>
                  <a:latin typeface="Nunito Sans"/>
                </a:rPr>
                <a:t>Um tipo específico de usuário com privilégios adicionais que permitem gerenciar e supervisionar interações em um sistema, por exemplo, gerar relatório e enviar e-mail.</a:t>
              </a:r>
            </a:p>
          </p:txBody>
        </p:sp>
      </p:grpSp>
      <p:grpSp>
        <p:nvGrpSpPr>
          <p:cNvPr name="Group 25" id="25"/>
          <p:cNvGrpSpPr/>
          <p:nvPr/>
        </p:nvGrpSpPr>
        <p:grpSpPr>
          <a:xfrm rot="0">
            <a:off x="14181752" y="5845160"/>
            <a:ext cx="3451919" cy="2326052"/>
            <a:chOff x="0" y="0"/>
            <a:chExt cx="4602559" cy="3101403"/>
          </a:xfrm>
        </p:grpSpPr>
        <p:sp>
          <p:nvSpPr>
            <p:cNvPr name="TextBox 26" id="26"/>
            <p:cNvSpPr txBox="true"/>
            <p:nvPr/>
          </p:nvSpPr>
          <p:spPr>
            <a:xfrm rot="0">
              <a:off x="0" y="-9525"/>
              <a:ext cx="4602559" cy="619125"/>
            </a:xfrm>
            <a:prstGeom prst="rect">
              <a:avLst/>
            </a:prstGeom>
          </p:spPr>
          <p:txBody>
            <a:bodyPr anchor="t" rtlCol="false" tIns="0" lIns="0" bIns="0" rIns="0">
              <a:spAutoFit/>
            </a:bodyPr>
            <a:lstStyle/>
            <a:p>
              <a:pPr algn="ctr" marL="0" indent="0" lvl="0">
                <a:lnSpc>
                  <a:spcPts val="3672"/>
                </a:lnSpc>
                <a:spcBef>
                  <a:spcPct val="0"/>
                </a:spcBef>
              </a:pPr>
              <a:r>
                <a:rPr lang="en-US" sz="3060">
                  <a:solidFill>
                    <a:srgbClr val="937F74"/>
                  </a:solidFill>
                  <a:latin typeface="Nunito Sans Semi-Bold"/>
                </a:rPr>
                <a:t>ADMINISTRADOR</a:t>
              </a:r>
            </a:p>
          </p:txBody>
        </p:sp>
        <p:sp>
          <p:nvSpPr>
            <p:cNvPr name="TextBox 27" id="27"/>
            <p:cNvSpPr txBox="true"/>
            <p:nvPr/>
          </p:nvSpPr>
          <p:spPr>
            <a:xfrm rot="0">
              <a:off x="0" y="957389"/>
              <a:ext cx="4602559" cy="2144014"/>
            </a:xfrm>
            <a:prstGeom prst="rect">
              <a:avLst/>
            </a:prstGeom>
          </p:spPr>
          <p:txBody>
            <a:bodyPr anchor="t" rtlCol="false" tIns="0" lIns="0" bIns="0" rIns="0">
              <a:spAutoFit/>
            </a:bodyPr>
            <a:lstStyle/>
            <a:p>
              <a:pPr algn="just">
                <a:lnSpc>
                  <a:spcPts val="2613"/>
                </a:lnSpc>
              </a:pPr>
              <a:r>
                <a:rPr lang="en-US" sz="2010">
                  <a:solidFill>
                    <a:srgbClr val="474242"/>
                  </a:solidFill>
                  <a:latin typeface="Nunito Sans"/>
                </a:rPr>
                <a:t>Um usuário com permissões avançadas que permitem a gestão e configuração do sistema como, cadastrar e deletar moderador.</a:t>
              </a:r>
            </a:p>
          </p:txBody>
        </p:sp>
      </p:grpSp>
      <p:grpSp>
        <p:nvGrpSpPr>
          <p:cNvPr name="Group 28" id="28"/>
          <p:cNvGrpSpPr/>
          <p:nvPr/>
        </p:nvGrpSpPr>
        <p:grpSpPr>
          <a:xfrm rot="0">
            <a:off x="810336" y="5845160"/>
            <a:ext cx="3573804" cy="2662368"/>
            <a:chOff x="0" y="0"/>
            <a:chExt cx="4765072" cy="3549824"/>
          </a:xfrm>
        </p:grpSpPr>
        <p:sp>
          <p:nvSpPr>
            <p:cNvPr name="TextBox 29" id="29"/>
            <p:cNvSpPr txBox="true"/>
            <p:nvPr/>
          </p:nvSpPr>
          <p:spPr>
            <a:xfrm rot="0">
              <a:off x="0" y="-9525"/>
              <a:ext cx="4765072" cy="619125"/>
            </a:xfrm>
            <a:prstGeom prst="rect">
              <a:avLst/>
            </a:prstGeom>
          </p:spPr>
          <p:txBody>
            <a:bodyPr anchor="t" rtlCol="false" tIns="0" lIns="0" bIns="0" rIns="0">
              <a:spAutoFit/>
            </a:bodyPr>
            <a:lstStyle/>
            <a:p>
              <a:pPr algn="ctr" marL="0" indent="0" lvl="0">
                <a:lnSpc>
                  <a:spcPts val="3672"/>
                </a:lnSpc>
                <a:spcBef>
                  <a:spcPct val="0"/>
                </a:spcBef>
              </a:pPr>
              <a:r>
                <a:rPr lang="en-US" sz="3060">
                  <a:solidFill>
                    <a:srgbClr val="937F74"/>
                  </a:solidFill>
                  <a:latin typeface="Nunito Sans Semi-Bold"/>
                </a:rPr>
                <a:t>VISITANTE</a:t>
              </a:r>
            </a:p>
          </p:txBody>
        </p:sp>
        <p:sp>
          <p:nvSpPr>
            <p:cNvPr name="TextBox 30" id="30"/>
            <p:cNvSpPr txBox="true"/>
            <p:nvPr/>
          </p:nvSpPr>
          <p:spPr>
            <a:xfrm rot="0">
              <a:off x="0" y="941370"/>
              <a:ext cx="4765072" cy="2608454"/>
            </a:xfrm>
            <a:prstGeom prst="rect">
              <a:avLst/>
            </a:prstGeom>
          </p:spPr>
          <p:txBody>
            <a:bodyPr anchor="t" rtlCol="false" tIns="0" lIns="0" bIns="0" rIns="0">
              <a:spAutoFit/>
            </a:bodyPr>
            <a:lstStyle/>
            <a:p>
              <a:pPr algn="just">
                <a:lnSpc>
                  <a:spcPts val="2610"/>
                </a:lnSpc>
              </a:pPr>
              <a:r>
                <a:rPr lang="en-US" sz="2008">
                  <a:solidFill>
                    <a:srgbClr val="474242"/>
                  </a:solidFill>
                  <a:latin typeface="Nunito Sans"/>
                </a:rPr>
                <a:t>Pessoa que acessa a plataforma sem uma conta registrada ou sem fazer login, tendo acesso limitado em comparação com os usuários limitados.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DAGHU5GcAww</dc:identifier>
  <dcterms:modified xsi:type="dcterms:W3CDTF">2011-08-01T06:04:30Z</dcterms:modified>
  <cp:revision>1</cp:revision>
  <dc:title>apresentacao_implementacao</dc:title>
</cp:coreProperties>
</file>